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6" r:id="rId2"/>
    <p:sldId id="279" r:id="rId3"/>
    <p:sldId id="303" r:id="rId4"/>
    <p:sldId id="302" r:id="rId5"/>
    <p:sldId id="323" r:id="rId6"/>
    <p:sldId id="324" r:id="rId7"/>
    <p:sldId id="329" r:id="rId8"/>
    <p:sldId id="285" r:id="rId9"/>
    <p:sldId id="317" r:id="rId10"/>
    <p:sldId id="320" r:id="rId11"/>
    <p:sldId id="325" r:id="rId12"/>
    <p:sldId id="326" r:id="rId13"/>
    <p:sldId id="327" r:id="rId14"/>
    <p:sldId id="308" r:id="rId15"/>
    <p:sldId id="328" r:id="rId16"/>
    <p:sldId id="289" r:id="rId17"/>
    <p:sldId id="291" r:id="rId18"/>
    <p:sldId id="304" r:id="rId19"/>
    <p:sldId id="311" r:id="rId20"/>
    <p:sldId id="292" r:id="rId21"/>
    <p:sldId id="305" r:id="rId22"/>
    <p:sldId id="294" r:id="rId23"/>
    <p:sldId id="293" r:id="rId24"/>
    <p:sldId id="298" r:id="rId25"/>
    <p:sldId id="330" r:id="rId26"/>
    <p:sldId id="295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652" autoAdjust="0"/>
    <p:restoredTop sz="94660"/>
  </p:normalViewPr>
  <p:slideViewPr>
    <p:cSldViewPr snapToGrid="0">
      <p:cViewPr varScale="1">
        <p:scale>
          <a:sx n="152" d="100"/>
          <a:sy n="152" d="100"/>
        </p:scale>
        <p:origin x="156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CE7DF-90BA-4BF2-A6C8-09C49A14D2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1EE1BC-EFF4-453A-AD6C-D9211068D8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0070C1-2140-4A7D-A985-B137078A7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95487-45AB-48CC-9E58-5A6D374F3F65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BE538B-F702-4677-9CC1-BDF562784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8DCE8-96BE-495C-B40B-84393E6C5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7021-9270-4B59-8FB9-1B042CC4EC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4989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8D4A2-C837-485A-B4B7-CE03486CE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81CE1E-A3C8-4EA2-83F0-E1673DB3E3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FDC79C-A5BB-469E-965E-5339C9801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95487-45AB-48CC-9E58-5A6D374F3F65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264361-0D66-4DBE-AA94-BCCE64677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89B95F-A9E0-42BC-B8E5-A4F022FAF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7021-9270-4B59-8FB9-1B042CC4EC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4215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C1B773-B875-4C25-ADBC-2EDB349E43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E9D08A-7370-461E-860C-0227D434F3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CEA7A5-9632-4710-8F45-AC3C36709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95487-45AB-48CC-9E58-5A6D374F3F65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CD4608-5E7C-4368-B481-A02C5C94D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E96780-DE79-43F0-B371-BD281DAFC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7021-9270-4B59-8FB9-1B042CC4EC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155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91661-5FAF-4116-BF86-0345C1D16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B8D14-1113-4F99-BE8A-31F28702E6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0C104D-7AC1-472A-859C-CAA23C448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95487-45AB-48CC-9E58-5A6D374F3F65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3F7651-8608-47B3-B75B-8C831BA25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41EAF7-ED3D-4A52-B25A-93416980D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7021-9270-4B59-8FB9-1B042CC4EC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733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45E1D-50F4-4FD9-92F0-B9C7C1958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2E654F-1912-4A2F-9CE0-104AB24D57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091F98-2A6E-4725-81D3-085EAF61A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95487-45AB-48CC-9E58-5A6D374F3F65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8DB655-B346-4EDB-845F-B8D1E3001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7194F0-B57D-481F-B086-823A0E7FB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7021-9270-4B59-8FB9-1B042CC4EC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611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2D97A-FEC4-4B89-87E3-89C476CA9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59798E-C560-4D76-ADD2-A97AE9C0D7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983350-B65F-4F56-9901-8851FF26CE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65DFCB-5B1B-41B2-B49C-D429222D1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95487-45AB-48CC-9E58-5A6D374F3F65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000ABE-6C97-437B-BA3C-819AE28FD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6F49FB-AF43-49A7-A984-E64DFDDE0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7021-9270-4B59-8FB9-1B042CC4EC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8960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50102-4A81-4C22-B09F-DAA7D45AB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E258E2-457E-4F4E-AD1C-AEA22E5DB2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4ECC88-9F91-4B0F-B105-1D5989BCE4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FF7D6A-1C56-4F0B-BF7F-0A0CB44E7E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65561A-7C75-492A-8197-F5774F1E46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DB42D4-0A80-4BBD-9054-F637B0FBC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95487-45AB-48CC-9E58-5A6D374F3F65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7B3254-D658-445E-A770-7A12E965A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85A0B7-73CA-4987-9368-E1DDF3485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7021-9270-4B59-8FB9-1B042CC4EC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285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76560-93F5-4507-8824-6FD091184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B608EA-7A9B-4CA9-BA1C-92F495D50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95487-45AB-48CC-9E58-5A6D374F3F65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7FD9CF-B30B-42E0-A086-B65354A6A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D8CCF4-06AE-433A-BE9F-7FA665AF5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7021-9270-4B59-8FB9-1B042CC4EC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2999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BCB773-6B73-4AE4-B67F-788428879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95487-45AB-48CC-9E58-5A6D374F3F65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34E666-6C9A-4070-A141-ABAEDC4E4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F88BD7-91FB-4C46-AFF8-CE55E85C9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7021-9270-4B59-8FB9-1B042CC4EC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348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A56FC-AE8F-42DF-8502-06E82BDE1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FB5606-1DC7-43F3-B20C-25F5755DD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332EA4-C3DC-497B-86C3-1C0B8D63D0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C658BF-91EC-49BF-AA77-30773E935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95487-45AB-48CC-9E58-5A6D374F3F65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5BEE29-FD7B-4903-BF73-29B326908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1966A8-20DB-4F7E-B07A-9FBB76203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7021-9270-4B59-8FB9-1B042CC4EC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8037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FB94B-3EC0-4D31-970E-E0CA5AB43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8F6821-5637-46FC-BA3D-560BE44048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62AEA4-D520-49E1-88B5-9822DD5889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1273E9-4CAE-4E65-B7F8-A0E670E8E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95487-45AB-48CC-9E58-5A6D374F3F65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0668A3-5EA1-437F-A3B3-9C465C3F8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11D50B-AF39-497E-9E8A-7F409FCE4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7021-9270-4B59-8FB9-1B042CC4EC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081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F9D5C4-44D1-4DAA-B7B2-8140286AD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62057A-3CE6-4F97-8B22-F642BF9A7A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D7F0A0-9DCE-465D-BBF6-F8BDD32E9D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95487-45AB-48CC-9E58-5A6D374F3F65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D37BC4-B02F-427F-91DF-122E63ADAF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78A121-5B30-4388-912C-40EFEE5023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27021-9270-4B59-8FB9-1B042CC4EC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698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8D691-1458-438E-A188-88A5143F27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3600"/>
              <a:t>2020.12.17</a:t>
            </a:r>
          </a:p>
        </p:txBody>
      </p:sp>
    </p:spTree>
    <p:extLst>
      <p:ext uri="{BB962C8B-B14F-4D97-AF65-F5344CB8AC3E}">
        <p14:creationId xmlns:p14="http://schemas.microsoft.com/office/powerpoint/2010/main" val="2186569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667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en-GB" altLang="zh-CN" sz="24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 Thessalonians  </a:t>
            </a:r>
            <a:r>
              <a:rPr lang="en-US" altLang="zh-CN" sz="2400" kern="1400" spc="-5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2:</a:t>
            </a:r>
            <a:r>
              <a:rPr lang="en-US" altLang="zh-CN" sz="2400" kern="1400" spc="-50">
                <a:ea typeface="SimSun" panose="02010600030101010101" pitchFamily="2" charset="-122"/>
                <a:cs typeface="Times New Roman" panose="02020603050405020304" pitchFamily="18" charset="0"/>
              </a:rPr>
              <a:t>6-8    </a:t>
            </a:r>
            <a:r>
              <a:rPr lang="zh-CN" sz="24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帖撒罗尼迦后</a:t>
            </a:r>
            <a:r>
              <a:rPr lang="zh-CN" sz="24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书</a:t>
            </a:r>
            <a:r>
              <a:rPr lang="en-US" altLang="zh-CN" sz="24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4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2:</a:t>
            </a:r>
            <a:r>
              <a:rPr lang="en-US" altLang="zh-CN" sz="24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6-8</a:t>
            </a:r>
            <a:endParaRPr lang="en-GB" sz="24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1606" y="1034716"/>
            <a:ext cx="10096237" cy="5142247"/>
          </a:xfrm>
        </p:spPr>
        <p:txBody>
          <a:bodyPr/>
          <a:lstStyle/>
          <a:p>
            <a:pPr marL="0" indent="0">
              <a:lnSpc>
                <a:spcPts val="5000"/>
              </a:lnSpc>
              <a:buNone/>
            </a:pP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你们知道，现在</a:t>
            </a:r>
            <a:r>
              <a:rPr lang="zh-CN" altLang="en-US" b="1">
                <a:solidFill>
                  <a:srgbClr val="C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那拦住的是什么事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，使他时辰到了就显露</a:t>
            </a:r>
            <a:r>
              <a:rPr lang="zh-CN" altLang="en-US" sz="16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 sz="16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6</a:t>
            </a:r>
            <a:r>
              <a:rPr lang="zh-CN" altLang="en-US" sz="16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。 因为，这不法之奥秘已经发作，</a:t>
            </a:r>
            <a:r>
              <a:rPr lang="zh-CN" altLang="en-US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只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等</a:t>
            </a:r>
            <a:r>
              <a:rPr lang="zh-CN" altLang="en-US" b="1">
                <a:solidFill>
                  <a:srgbClr val="0070C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那拦住的人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不再挡路</a:t>
            </a:r>
            <a:r>
              <a:rPr lang="zh-CN" alt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7</a:t>
            </a:r>
            <a:r>
              <a:rPr lang="zh-CN" alt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，那时，</a:t>
            </a:r>
            <a:r>
              <a:rPr lang="zh-CN" altLang="en-US" b="1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那不法者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就要出现</a:t>
            </a:r>
            <a:r>
              <a:rPr lang="zh-CN" alt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8a</a:t>
            </a:r>
            <a:r>
              <a:rPr lang="zh-CN" alt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r>
              <a:rPr lang="en-GB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……</a:t>
            </a:r>
          </a:p>
          <a:p>
            <a:pPr marL="0" indent="0">
              <a:buNone/>
            </a:pPr>
            <a:endParaRPr lang="en-GB"/>
          </a:p>
          <a:p>
            <a:pPr marL="0" indent="0">
              <a:lnSpc>
                <a:spcPts val="4000"/>
              </a:lnSpc>
              <a:buNone/>
            </a:pPr>
            <a:r>
              <a:rPr lang="en-US" altLang="zh-CN" b="0" i="0" u="none" strike="noStrike" baseline="30000">
                <a:latin typeface="Calibri" panose="020F0502020204030204" pitchFamily="34" charset="0"/>
              </a:rPr>
              <a:t>6  </a:t>
            </a:r>
            <a:r>
              <a:rPr lang="en-GB" b="0" i="0" u="none" strike="noStrike" baseline="0">
                <a:latin typeface="Calibri" panose="020F0502020204030204" pitchFamily="34" charset="0"/>
              </a:rPr>
              <a:t>And now you know </a:t>
            </a:r>
            <a:r>
              <a:rPr lang="en-GB" b="1" i="0" u="none" strike="noStrike" baseline="0">
                <a:solidFill>
                  <a:srgbClr val="C00000"/>
                </a:solidFill>
                <a:latin typeface="Calibri" panose="020F0502020204030204" pitchFamily="34" charset="0"/>
              </a:rPr>
              <a:t>what is restraining</a:t>
            </a:r>
            <a:r>
              <a:rPr lang="en-GB" b="0" i="0" u="none" strike="noStrike" baseline="0">
                <a:latin typeface="Calibri" panose="020F0502020204030204" pitchFamily="34" charset="0"/>
              </a:rPr>
              <a:t>, that he may be revealed         in his time. </a:t>
            </a:r>
            <a:r>
              <a:rPr lang="en-GB" b="0" i="0" u="none" strike="noStrike" baseline="30000">
                <a:latin typeface="Calibri" panose="020F0502020204030204" pitchFamily="34" charset="0"/>
              </a:rPr>
              <a:t>7</a:t>
            </a:r>
            <a:r>
              <a:rPr lang="en-GB" b="0" i="0" u="none" strike="noStrike" baseline="0">
                <a:latin typeface="Calibri" panose="020F0502020204030204" pitchFamily="34" charset="0"/>
              </a:rPr>
              <a:t>  </a:t>
            </a:r>
            <a:r>
              <a:rPr lang="en-GB" i="0" u="none" strike="noStrike" baseline="0">
                <a:latin typeface="Calibri" panose="020F0502020204030204" pitchFamily="34" charset="0"/>
              </a:rPr>
              <a:t>For</a:t>
            </a:r>
            <a:r>
              <a:rPr lang="en-GB" b="0" i="0" u="none" strike="noStrike" baseline="0">
                <a:latin typeface="Calibri" panose="020F0502020204030204" pitchFamily="34" charset="0"/>
              </a:rPr>
              <a:t> the mystery of lawlessness is already at work.  But  </a:t>
            </a:r>
            <a:r>
              <a:rPr lang="en-GB" b="1" i="0" u="none" strike="noStrike" baseline="0">
                <a:solidFill>
                  <a:srgbClr val="0070C0"/>
                </a:solidFill>
                <a:latin typeface="Calibri" panose="020F0502020204030204" pitchFamily="34" charset="0"/>
              </a:rPr>
              <a:t>the one who restrains </a:t>
            </a:r>
            <a:r>
              <a:rPr lang="en-GB" b="0" i="0" u="none" strike="noStrike" baseline="0">
                <a:latin typeface="Calibri" panose="020F0502020204030204" pitchFamily="34" charset="0"/>
              </a:rPr>
              <a:t>is to do so only for the present, until he is removed from the scene.  </a:t>
            </a:r>
            <a:r>
              <a:rPr lang="en-GB" b="0" i="0" u="none" strike="noStrike" baseline="30000">
                <a:latin typeface="Calibri" panose="020F0502020204030204" pitchFamily="34" charset="0"/>
              </a:rPr>
              <a:t>8</a:t>
            </a:r>
            <a:r>
              <a:rPr lang="en-GB" b="0" i="0" u="none" strike="noStrike" baseline="0">
                <a:latin typeface="Calibri" panose="020F0502020204030204" pitchFamily="34" charset="0"/>
              </a:rPr>
              <a:t> And then </a:t>
            </a:r>
            <a:r>
              <a:rPr lang="en-GB" b="1" i="0" u="none" strike="noStrike" baseline="0">
                <a:solidFill>
                  <a:srgbClr val="00B050"/>
                </a:solidFill>
                <a:latin typeface="Calibri" panose="020F0502020204030204" pitchFamily="34" charset="0"/>
              </a:rPr>
              <a:t>the lawless one </a:t>
            </a:r>
            <a:r>
              <a:rPr lang="en-GB" b="0" i="0" u="none" strike="noStrike" baseline="0">
                <a:latin typeface="Calibri" panose="020F0502020204030204" pitchFamily="34" charset="0"/>
              </a:rPr>
              <a:t>will be revealed</a:t>
            </a:r>
            <a:r>
              <a:rPr lang="en-US" altLang="zh-CN" b="0" i="0" u="none" strike="noStrike" baseline="0">
                <a:latin typeface="Calibri" panose="020F0502020204030204" pitchFamily="34" charset="0"/>
              </a:rPr>
              <a:t>…</a:t>
            </a:r>
            <a:r>
              <a:rPr lang="en-GB" b="0" i="0" u="none" strike="noStrike" baseline="0">
                <a:latin typeface="Calibri" panose="020F0502020204030204" pitchFamily="34" charset="0"/>
              </a:rPr>
              <a:t>  </a:t>
            </a:r>
            <a:endParaRPr lang="en-GB" sz="4000"/>
          </a:p>
        </p:txBody>
      </p:sp>
    </p:spTree>
    <p:extLst>
      <p:ext uri="{BB962C8B-B14F-4D97-AF65-F5344CB8AC3E}">
        <p14:creationId xmlns:p14="http://schemas.microsoft.com/office/powerpoint/2010/main" val="1729116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667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en-GB" altLang="zh-CN" sz="24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 Thessalonians  </a:t>
            </a:r>
            <a:r>
              <a:rPr lang="en-US" altLang="zh-CN" sz="2400" kern="1400" spc="-5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2:</a:t>
            </a:r>
            <a:r>
              <a:rPr lang="en-US" altLang="zh-CN" sz="2400" kern="1400" spc="-50">
                <a:ea typeface="SimSun" panose="02010600030101010101" pitchFamily="2" charset="-122"/>
                <a:cs typeface="Times New Roman" panose="02020603050405020304" pitchFamily="18" charset="0"/>
              </a:rPr>
              <a:t>6-8    </a:t>
            </a:r>
            <a:r>
              <a:rPr lang="zh-CN" sz="24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帖撒罗尼迦后</a:t>
            </a:r>
            <a:r>
              <a:rPr lang="zh-CN" sz="24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书</a:t>
            </a:r>
            <a:r>
              <a:rPr lang="en-US" altLang="zh-CN" sz="24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4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2:</a:t>
            </a:r>
            <a:r>
              <a:rPr lang="en-US" altLang="zh-CN" sz="24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6-8</a:t>
            </a:r>
            <a:endParaRPr lang="en-GB" sz="24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1606" y="1034716"/>
            <a:ext cx="10096237" cy="5142247"/>
          </a:xfrm>
        </p:spPr>
        <p:txBody>
          <a:bodyPr/>
          <a:lstStyle/>
          <a:p>
            <a:pPr marL="0" indent="0">
              <a:lnSpc>
                <a:spcPts val="5000"/>
              </a:lnSpc>
              <a:buNone/>
            </a:pP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你们知道，现在那拦住的是什么事，使他时辰到了就显露</a:t>
            </a:r>
            <a:r>
              <a:rPr lang="zh-CN" altLang="en-US" sz="16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 sz="16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6</a:t>
            </a:r>
            <a:r>
              <a:rPr lang="zh-CN" altLang="en-US" sz="16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。 因为，这不法之奥秘已经发作，</a:t>
            </a:r>
            <a:r>
              <a:rPr lang="zh-CN" altLang="en-US" b="1">
                <a:solidFill>
                  <a:srgbClr val="0070C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只</a:t>
            </a:r>
            <a:r>
              <a:rPr lang="zh-CN" altLang="en-US" b="1">
                <a:solidFill>
                  <a:srgbClr val="0070C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等那拦住的人</a:t>
            </a:r>
            <a:r>
              <a:rPr lang="zh-CN" b="1">
                <a:solidFill>
                  <a:srgbClr val="0070C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不再挡路</a:t>
            </a:r>
            <a:r>
              <a:rPr lang="zh-CN" alt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7</a:t>
            </a:r>
            <a:r>
              <a:rPr lang="zh-CN" alt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，那时，那不法者就要出现</a:t>
            </a:r>
            <a:r>
              <a:rPr lang="zh-CN" alt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8a</a:t>
            </a:r>
            <a:r>
              <a:rPr lang="zh-CN" alt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r>
              <a:rPr lang="en-GB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……</a:t>
            </a:r>
          </a:p>
          <a:p>
            <a:pPr marL="0" indent="0">
              <a:buNone/>
            </a:pPr>
            <a:endParaRPr lang="en-GB"/>
          </a:p>
          <a:p>
            <a:pPr marL="0" indent="0">
              <a:lnSpc>
                <a:spcPts val="4000"/>
              </a:lnSpc>
              <a:buNone/>
            </a:pPr>
            <a:r>
              <a:rPr lang="en-US" altLang="zh-CN" i="0" u="none" strike="noStrike" baseline="30000">
                <a:latin typeface="Calibri" panose="020F0502020204030204" pitchFamily="34" charset="0"/>
              </a:rPr>
              <a:t>6  </a:t>
            </a:r>
            <a:r>
              <a:rPr lang="en-GB" i="0" u="none" strike="noStrike" baseline="0">
                <a:latin typeface="Calibri" panose="020F0502020204030204" pitchFamily="34" charset="0"/>
              </a:rPr>
              <a:t>And now you know what is restraining, that he may be revealed         in his time. </a:t>
            </a:r>
            <a:r>
              <a:rPr lang="en-GB" i="0" u="none" strike="noStrike" baseline="30000">
                <a:latin typeface="Calibri" panose="020F0502020204030204" pitchFamily="34" charset="0"/>
              </a:rPr>
              <a:t>7</a:t>
            </a:r>
            <a:r>
              <a:rPr lang="en-GB" i="0" u="none" strike="noStrike" baseline="0">
                <a:latin typeface="Calibri" panose="020F0502020204030204" pitchFamily="34" charset="0"/>
              </a:rPr>
              <a:t>  For the mystery of lawlessness is already at work.  </a:t>
            </a:r>
            <a:r>
              <a:rPr lang="en-GB" b="1" i="0" u="none" strike="noStrike" baseline="0">
                <a:solidFill>
                  <a:srgbClr val="0070C0"/>
                </a:solidFill>
                <a:latin typeface="Calibri" panose="020F0502020204030204" pitchFamily="34" charset="0"/>
              </a:rPr>
              <a:t>But  the one who restrains is to do so only for the present, until he is removed from the scene.</a:t>
            </a:r>
            <a:r>
              <a:rPr lang="en-GB" i="0" u="none" strike="noStrike" baseline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i="0" u="none" strike="noStrike" baseline="0">
                <a:latin typeface="Calibri" panose="020F0502020204030204" pitchFamily="34" charset="0"/>
              </a:rPr>
              <a:t> </a:t>
            </a:r>
            <a:r>
              <a:rPr lang="en-GB" i="0" u="none" strike="noStrike" baseline="30000">
                <a:latin typeface="Calibri" panose="020F0502020204030204" pitchFamily="34" charset="0"/>
              </a:rPr>
              <a:t>8</a:t>
            </a:r>
            <a:r>
              <a:rPr lang="en-GB" i="0" u="none" strike="noStrike" baseline="0">
                <a:latin typeface="Calibri" panose="020F0502020204030204" pitchFamily="34" charset="0"/>
              </a:rPr>
              <a:t> And then the lawless one will be revealed</a:t>
            </a:r>
            <a:r>
              <a:rPr lang="en-US" altLang="zh-CN" i="0" u="none" strike="noStrike" baseline="0">
                <a:latin typeface="Calibri" panose="020F0502020204030204" pitchFamily="34" charset="0"/>
              </a:rPr>
              <a:t>…</a:t>
            </a:r>
            <a:r>
              <a:rPr lang="en-GB" i="0" u="none" strike="noStrike" baseline="0">
                <a:latin typeface="Calibri" panose="020F0502020204030204" pitchFamily="34" charset="0"/>
              </a:rPr>
              <a:t>  </a:t>
            </a:r>
            <a:endParaRPr lang="en-GB" sz="4000"/>
          </a:p>
        </p:txBody>
      </p:sp>
    </p:spTree>
    <p:extLst>
      <p:ext uri="{BB962C8B-B14F-4D97-AF65-F5344CB8AC3E}">
        <p14:creationId xmlns:p14="http://schemas.microsoft.com/office/powerpoint/2010/main" val="1385491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667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en-GB" altLang="zh-CN" sz="24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 Thessalonians  </a:t>
            </a:r>
            <a:r>
              <a:rPr lang="en-US" altLang="zh-CN" sz="2400" kern="1400" spc="-5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2:</a:t>
            </a:r>
            <a:r>
              <a:rPr lang="en-US" altLang="zh-CN" sz="2400" kern="1400" spc="-50">
                <a:ea typeface="SimSun" panose="02010600030101010101" pitchFamily="2" charset="-122"/>
                <a:cs typeface="Times New Roman" panose="02020603050405020304" pitchFamily="18" charset="0"/>
              </a:rPr>
              <a:t>6-8    </a:t>
            </a:r>
            <a:r>
              <a:rPr lang="zh-CN" sz="24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帖撒罗尼迦后</a:t>
            </a:r>
            <a:r>
              <a:rPr lang="zh-CN" sz="24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书</a:t>
            </a:r>
            <a:r>
              <a:rPr lang="en-US" altLang="zh-CN" sz="24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4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2:</a:t>
            </a:r>
            <a:r>
              <a:rPr lang="en-US" altLang="zh-CN" sz="24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6-8</a:t>
            </a:r>
            <a:endParaRPr lang="en-GB" sz="24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1606" y="1034716"/>
            <a:ext cx="10096237" cy="5142247"/>
          </a:xfrm>
        </p:spPr>
        <p:txBody>
          <a:bodyPr>
            <a:normAutofit/>
          </a:bodyPr>
          <a:lstStyle/>
          <a:p>
            <a:pPr marL="0" indent="0">
              <a:lnSpc>
                <a:spcPts val="5000"/>
              </a:lnSpc>
              <a:buNone/>
            </a:pP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你们知道，现在那拦住的是什么事，使他时辰到了就显露</a:t>
            </a:r>
            <a:r>
              <a:rPr lang="zh-CN" altLang="en-US" sz="16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 sz="16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6</a:t>
            </a:r>
            <a:r>
              <a:rPr lang="zh-CN" altLang="en-US" sz="16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。 因为，这不法之奥秘已经发作，</a:t>
            </a:r>
            <a:r>
              <a:rPr lang="zh-CN" altLang="en-US" b="1">
                <a:solidFill>
                  <a:srgbClr val="0070C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只是现在有那</a:t>
            </a:r>
            <a:r>
              <a:rPr lang="zh-CN" altLang="en-US" b="1">
                <a:solidFill>
                  <a:srgbClr val="0070C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拦住的人，等到他</a:t>
            </a:r>
            <a:r>
              <a:rPr lang="zh-CN" b="1">
                <a:solidFill>
                  <a:srgbClr val="0070C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不再挡路</a:t>
            </a:r>
            <a:r>
              <a:rPr lang="zh-CN" alt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7</a:t>
            </a:r>
            <a:r>
              <a:rPr lang="zh-CN" alt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，那时，那不法者就要出现</a:t>
            </a:r>
            <a:r>
              <a:rPr lang="zh-CN" alt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8a</a:t>
            </a:r>
            <a:r>
              <a:rPr lang="zh-CN" alt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r>
              <a:rPr lang="en-GB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……</a:t>
            </a:r>
          </a:p>
          <a:p>
            <a:pPr marL="0" indent="0">
              <a:buNone/>
            </a:pPr>
            <a:endParaRPr lang="en-GB"/>
          </a:p>
          <a:p>
            <a:pPr marL="0" indent="0">
              <a:lnSpc>
                <a:spcPts val="4000"/>
              </a:lnSpc>
              <a:buNone/>
            </a:pPr>
            <a:r>
              <a:rPr lang="en-US" altLang="zh-CN" i="0" u="none" strike="noStrike" baseline="30000">
                <a:latin typeface="Calibri" panose="020F0502020204030204" pitchFamily="34" charset="0"/>
              </a:rPr>
              <a:t>6  </a:t>
            </a:r>
            <a:r>
              <a:rPr lang="en-GB" i="0" u="none" strike="noStrike" baseline="0">
                <a:latin typeface="Calibri" panose="020F0502020204030204" pitchFamily="34" charset="0"/>
              </a:rPr>
              <a:t>And now you know what is restraining, that he may be revealed         in his time. </a:t>
            </a:r>
            <a:r>
              <a:rPr lang="en-GB" i="0" u="none" strike="noStrike" baseline="30000">
                <a:latin typeface="Calibri" panose="020F0502020204030204" pitchFamily="34" charset="0"/>
              </a:rPr>
              <a:t>7</a:t>
            </a:r>
            <a:r>
              <a:rPr lang="en-GB" i="0" u="none" strike="noStrike" baseline="0">
                <a:latin typeface="Calibri" panose="020F0502020204030204" pitchFamily="34" charset="0"/>
              </a:rPr>
              <a:t>  For the mystery of lawlessness is already at work.  </a:t>
            </a:r>
            <a:r>
              <a:rPr lang="en-GB" b="1" i="0" u="none" strike="noStrike" baseline="0">
                <a:solidFill>
                  <a:srgbClr val="0070C0"/>
                </a:solidFill>
                <a:latin typeface="Calibri" panose="020F0502020204030204" pitchFamily="34" charset="0"/>
              </a:rPr>
              <a:t>But  the one who restrains is to do so only for the present, until he is removed from the scene.</a:t>
            </a:r>
            <a:r>
              <a:rPr lang="en-GB" i="0" u="none" strike="noStrike" baseline="0">
                <a:latin typeface="Calibri" panose="020F0502020204030204" pitchFamily="34" charset="0"/>
              </a:rPr>
              <a:t>  </a:t>
            </a:r>
            <a:r>
              <a:rPr lang="en-GB" i="0" u="none" strike="noStrike" baseline="30000">
                <a:latin typeface="Calibri" panose="020F0502020204030204" pitchFamily="34" charset="0"/>
              </a:rPr>
              <a:t>8</a:t>
            </a:r>
            <a:r>
              <a:rPr lang="en-GB" i="0" u="none" strike="noStrike" baseline="0">
                <a:latin typeface="Calibri" panose="020F0502020204030204" pitchFamily="34" charset="0"/>
              </a:rPr>
              <a:t> And then the lawless one will be revealed</a:t>
            </a:r>
            <a:r>
              <a:rPr lang="en-US" altLang="zh-CN" i="0" u="none" strike="noStrike" baseline="0">
                <a:latin typeface="Calibri" panose="020F0502020204030204" pitchFamily="34" charset="0"/>
              </a:rPr>
              <a:t>…</a:t>
            </a:r>
            <a:r>
              <a:rPr lang="en-GB" i="0" u="none" strike="noStrike" baseline="0">
                <a:latin typeface="Calibri" panose="020F0502020204030204" pitchFamily="34" charset="0"/>
              </a:rPr>
              <a:t>  </a:t>
            </a:r>
            <a:endParaRPr lang="en-GB" sz="4000"/>
          </a:p>
        </p:txBody>
      </p:sp>
    </p:spTree>
    <p:extLst>
      <p:ext uri="{BB962C8B-B14F-4D97-AF65-F5344CB8AC3E}">
        <p14:creationId xmlns:p14="http://schemas.microsoft.com/office/powerpoint/2010/main" val="29286278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667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en-GB" altLang="zh-CN" sz="24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 Thessalonians  </a:t>
            </a:r>
            <a:r>
              <a:rPr lang="en-US" altLang="zh-CN" sz="2400" kern="1400" spc="-5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2:</a:t>
            </a:r>
            <a:r>
              <a:rPr lang="en-US" altLang="zh-CN" sz="2400" kern="1400" spc="-50">
                <a:ea typeface="SimSun" panose="02010600030101010101" pitchFamily="2" charset="-122"/>
                <a:cs typeface="Times New Roman" panose="02020603050405020304" pitchFamily="18" charset="0"/>
              </a:rPr>
              <a:t>6-8    </a:t>
            </a:r>
            <a:r>
              <a:rPr lang="zh-CN" sz="24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帖撒罗尼迦后</a:t>
            </a:r>
            <a:r>
              <a:rPr lang="zh-CN" sz="24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书</a:t>
            </a:r>
            <a:r>
              <a:rPr lang="en-US" altLang="zh-CN" sz="24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4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2:</a:t>
            </a:r>
            <a:r>
              <a:rPr lang="en-US" altLang="zh-CN" sz="24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6-8</a:t>
            </a:r>
            <a:endParaRPr lang="en-GB" sz="24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1606" y="1034716"/>
            <a:ext cx="10096237" cy="5142247"/>
          </a:xfrm>
        </p:spPr>
        <p:txBody>
          <a:bodyPr>
            <a:normAutofit/>
          </a:bodyPr>
          <a:lstStyle/>
          <a:p>
            <a:pPr marL="0" indent="0">
              <a:lnSpc>
                <a:spcPts val="5000"/>
              </a:lnSpc>
              <a:buNone/>
            </a:pP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你们知道，现在那</a:t>
            </a:r>
            <a:r>
              <a:rPr lang="zh-CN" altLang="en-US" b="1">
                <a:solidFill>
                  <a:srgbClr val="C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拦住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的是什么事，使他时辰到了就显露</a:t>
            </a:r>
            <a:r>
              <a:rPr lang="zh-CN" altLang="en-US" sz="16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 sz="16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6</a:t>
            </a:r>
            <a:r>
              <a:rPr lang="zh-CN" altLang="en-US" sz="16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。 因为，这不法之奥秘已经发作，</a:t>
            </a:r>
            <a:r>
              <a:rPr lang="zh-CN" altLang="en-US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只是现在有那</a:t>
            </a:r>
            <a:r>
              <a:rPr lang="zh-CN" altLang="en-US" b="1">
                <a:solidFill>
                  <a:srgbClr val="C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拦住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的人，等到他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不再挡路</a:t>
            </a:r>
            <a:r>
              <a:rPr lang="zh-CN" alt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7</a:t>
            </a:r>
            <a:r>
              <a:rPr lang="zh-CN" alt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，那时，那不法者就要出现</a:t>
            </a:r>
            <a:r>
              <a:rPr lang="zh-CN" alt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8a</a:t>
            </a:r>
            <a:r>
              <a:rPr lang="zh-CN" alt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r>
              <a:rPr lang="en-GB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……</a:t>
            </a:r>
          </a:p>
          <a:p>
            <a:pPr marL="0" indent="0">
              <a:buNone/>
            </a:pPr>
            <a:endParaRPr lang="en-GB"/>
          </a:p>
          <a:p>
            <a:pPr marL="0" indent="0">
              <a:lnSpc>
                <a:spcPts val="4000"/>
              </a:lnSpc>
              <a:buNone/>
            </a:pPr>
            <a:r>
              <a:rPr lang="en-US" altLang="zh-CN" i="0" u="none" strike="noStrike" baseline="30000">
                <a:latin typeface="Calibri" panose="020F0502020204030204" pitchFamily="34" charset="0"/>
              </a:rPr>
              <a:t>6  </a:t>
            </a:r>
            <a:r>
              <a:rPr lang="en-GB" i="0" u="none" strike="noStrike" baseline="0">
                <a:latin typeface="Calibri" panose="020F0502020204030204" pitchFamily="34" charset="0"/>
              </a:rPr>
              <a:t>And now you know what is </a:t>
            </a:r>
            <a:r>
              <a:rPr lang="en-GB" b="1" i="0" u="none" strike="noStrike" baseline="0">
                <a:solidFill>
                  <a:srgbClr val="C00000"/>
                </a:solidFill>
                <a:latin typeface="Calibri" panose="020F0502020204030204" pitchFamily="34" charset="0"/>
              </a:rPr>
              <a:t>restraining</a:t>
            </a:r>
            <a:r>
              <a:rPr lang="en-GB" i="0" u="none" strike="noStrike" baseline="0">
                <a:latin typeface="Calibri" panose="020F0502020204030204" pitchFamily="34" charset="0"/>
              </a:rPr>
              <a:t>, that he may be revealed         in his time. </a:t>
            </a:r>
            <a:r>
              <a:rPr lang="en-GB" i="0" u="none" strike="noStrike" baseline="30000">
                <a:latin typeface="Calibri" panose="020F0502020204030204" pitchFamily="34" charset="0"/>
              </a:rPr>
              <a:t>7</a:t>
            </a:r>
            <a:r>
              <a:rPr lang="en-GB" i="0" u="none" strike="noStrike" baseline="0">
                <a:latin typeface="Calibri" panose="020F0502020204030204" pitchFamily="34" charset="0"/>
              </a:rPr>
              <a:t>  For the mystery of lawlessness is already at work.  But  the one who </a:t>
            </a:r>
            <a:r>
              <a:rPr lang="en-GB" b="1" i="0" u="none" strike="noStrike" baseline="0">
                <a:solidFill>
                  <a:srgbClr val="C00000"/>
                </a:solidFill>
                <a:latin typeface="Calibri" panose="020F0502020204030204" pitchFamily="34" charset="0"/>
              </a:rPr>
              <a:t>restrains</a:t>
            </a:r>
            <a:r>
              <a:rPr lang="en-GB" i="0" u="none" strike="noStrike" baseline="0">
                <a:latin typeface="Calibri" panose="020F0502020204030204" pitchFamily="34" charset="0"/>
              </a:rPr>
              <a:t> is to do so only for the present, until he is removed from the scene.  </a:t>
            </a:r>
            <a:r>
              <a:rPr lang="en-GB" i="0" u="none" strike="noStrike" baseline="30000">
                <a:latin typeface="Calibri" panose="020F0502020204030204" pitchFamily="34" charset="0"/>
              </a:rPr>
              <a:t>8</a:t>
            </a:r>
            <a:r>
              <a:rPr lang="en-GB" i="0" u="none" strike="noStrike" baseline="0">
                <a:latin typeface="Calibri" panose="020F0502020204030204" pitchFamily="34" charset="0"/>
              </a:rPr>
              <a:t> And then the lawless one will be revealed</a:t>
            </a:r>
            <a:r>
              <a:rPr lang="en-US" altLang="zh-CN" i="0" u="none" strike="noStrike" baseline="0">
                <a:latin typeface="Calibri" panose="020F0502020204030204" pitchFamily="34" charset="0"/>
              </a:rPr>
              <a:t>…</a:t>
            </a:r>
            <a:r>
              <a:rPr lang="en-GB" i="0" u="none" strike="noStrike" baseline="0">
                <a:latin typeface="Calibri" panose="020F0502020204030204" pitchFamily="34" charset="0"/>
              </a:rPr>
              <a:t>  </a:t>
            </a:r>
            <a:endParaRPr lang="en-GB" sz="4000"/>
          </a:p>
        </p:txBody>
      </p:sp>
    </p:spTree>
    <p:extLst>
      <p:ext uri="{BB962C8B-B14F-4D97-AF65-F5344CB8AC3E}">
        <p14:creationId xmlns:p14="http://schemas.microsoft.com/office/powerpoint/2010/main" val="15487390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8AC72-5E77-4B1D-A729-EE332CCAD4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7098" y="1122362"/>
            <a:ext cx="9749396" cy="3083878"/>
          </a:xfrm>
        </p:spPr>
        <p:txBody>
          <a:bodyPr>
            <a:normAutofit/>
          </a:bodyPr>
          <a:lstStyle/>
          <a:p>
            <a:r>
              <a:rPr lang="el-GR" sz="3200">
                <a:effectLst/>
                <a:latin typeface="Segoe UI Semilight" panose="020B0402040204020203" pitchFamily="34" charset="0"/>
                <a:ea typeface="SimSun" panose="02010600030101010101" pitchFamily="2" charset="-122"/>
              </a:rPr>
              <a:t>Κατέχω</a:t>
            </a:r>
            <a:br>
              <a:rPr lang="en-US" sz="3200">
                <a:effectLst/>
                <a:latin typeface="Segoe UI Semilight" panose="020B0402040204020203" pitchFamily="34" charset="0"/>
                <a:ea typeface="SimSun" panose="02010600030101010101" pitchFamily="2" charset="-122"/>
              </a:rPr>
            </a:br>
            <a:br>
              <a:rPr lang="en-US" altLang="zh-CN" sz="320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CN" altLang="en-US" sz="3200">
                <a:latin typeface="SimSun" panose="02010600030101010101" pitchFamily="2" charset="-122"/>
                <a:ea typeface="SimSun" panose="02010600030101010101" pitchFamily="2" charset="-122"/>
              </a:rPr>
              <a:t>“拦阻”“压制”两个翻译都对，都通</a:t>
            </a:r>
            <a:br>
              <a:rPr lang="en-GB" altLang="zh-CN" sz="4000">
                <a:latin typeface="SimSun" panose="02010600030101010101" pitchFamily="2" charset="-122"/>
                <a:ea typeface="SimSun" panose="02010600030101010101" pitchFamily="2" charset="-122"/>
              </a:rPr>
            </a:br>
            <a:br>
              <a:rPr lang="en-GB" altLang="zh-CN" sz="400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GB" altLang="zh-CN" sz="3200">
                <a:latin typeface="+mj-ea"/>
                <a:ea typeface="SimSun" panose="02010600030101010101" pitchFamily="2" charset="-122"/>
              </a:rPr>
              <a:t>Both</a:t>
            </a:r>
            <a:r>
              <a:rPr lang="en-GB" altLang="zh-CN" sz="3200">
                <a:latin typeface="+mj-ea"/>
              </a:rPr>
              <a:t> “restrain” and “holds down” or “suppress” </a:t>
            </a:r>
            <a:br>
              <a:rPr lang="en-GB" altLang="zh-CN" sz="3200">
                <a:latin typeface="+mj-ea"/>
              </a:rPr>
            </a:br>
            <a:r>
              <a:rPr lang="en-GB" altLang="zh-CN" sz="3200">
                <a:latin typeface="+mj-ea"/>
              </a:rPr>
              <a:t>are correct translations </a:t>
            </a:r>
            <a:endParaRPr lang="en-GB" sz="400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3346813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667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en-GB" altLang="zh-CN" sz="24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 Thessalonians  </a:t>
            </a:r>
            <a:r>
              <a:rPr lang="en-US" altLang="zh-CN" sz="2400" kern="1400" spc="-5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2:</a:t>
            </a:r>
            <a:r>
              <a:rPr lang="en-US" altLang="zh-CN" sz="2400" kern="1400" spc="-50">
                <a:ea typeface="SimSun" panose="02010600030101010101" pitchFamily="2" charset="-122"/>
                <a:cs typeface="Times New Roman" panose="02020603050405020304" pitchFamily="18" charset="0"/>
              </a:rPr>
              <a:t>6-8    </a:t>
            </a:r>
            <a:r>
              <a:rPr lang="zh-CN" sz="24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帖撒罗尼迦后</a:t>
            </a:r>
            <a:r>
              <a:rPr lang="zh-CN" sz="24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书</a:t>
            </a:r>
            <a:r>
              <a:rPr lang="en-US" altLang="zh-CN" sz="24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4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2:</a:t>
            </a:r>
            <a:r>
              <a:rPr lang="en-US" altLang="zh-CN" sz="24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6-8</a:t>
            </a:r>
            <a:endParaRPr lang="en-GB" sz="24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1606" y="1034716"/>
            <a:ext cx="10096237" cy="5142247"/>
          </a:xfrm>
        </p:spPr>
        <p:txBody>
          <a:bodyPr>
            <a:normAutofit/>
          </a:bodyPr>
          <a:lstStyle/>
          <a:p>
            <a:pPr marL="0" indent="0">
              <a:lnSpc>
                <a:spcPts val="5000"/>
              </a:lnSpc>
              <a:buNone/>
            </a:pP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你们知道，现在那</a:t>
            </a:r>
            <a:r>
              <a:rPr lang="zh-CN" altLang="en-US" b="1">
                <a:solidFill>
                  <a:srgbClr val="7030A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压制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的是什么事，使他时辰到了就显露</a:t>
            </a:r>
            <a:r>
              <a:rPr lang="zh-CN" altLang="en-US" sz="16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 sz="16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6</a:t>
            </a:r>
            <a:r>
              <a:rPr lang="zh-CN" altLang="en-US" sz="16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。 因为，这不法之奥秘已经发作，</a:t>
            </a:r>
            <a:r>
              <a:rPr lang="zh-CN" altLang="en-US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只是现在有那</a:t>
            </a:r>
            <a:r>
              <a:rPr lang="zh-CN" altLang="en-US" b="1">
                <a:solidFill>
                  <a:srgbClr val="7030A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压制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的人，等到他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不再挡路</a:t>
            </a:r>
            <a:r>
              <a:rPr lang="zh-CN" alt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7</a:t>
            </a:r>
            <a:r>
              <a:rPr lang="zh-CN" alt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，那时，那不法者就要出现</a:t>
            </a:r>
            <a:r>
              <a:rPr lang="zh-CN" alt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8a</a:t>
            </a:r>
            <a:r>
              <a:rPr lang="zh-CN" alt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r>
              <a:rPr lang="en-GB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……</a:t>
            </a:r>
          </a:p>
          <a:p>
            <a:pPr marL="0" indent="0">
              <a:buNone/>
            </a:pPr>
            <a:endParaRPr lang="en-GB"/>
          </a:p>
          <a:p>
            <a:pPr marL="0" indent="0">
              <a:lnSpc>
                <a:spcPts val="4000"/>
              </a:lnSpc>
              <a:buNone/>
            </a:pPr>
            <a:r>
              <a:rPr lang="en-US" altLang="zh-CN" i="0" u="none" strike="noStrike" baseline="30000">
                <a:latin typeface="Calibri" panose="020F0502020204030204" pitchFamily="34" charset="0"/>
              </a:rPr>
              <a:t>6  </a:t>
            </a:r>
            <a:r>
              <a:rPr lang="en-GB" i="0" u="none" strike="noStrike" baseline="0">
                <a:latin typeface="Calibri" panose="020F0502020204030204" pitchFamily="34" charset="0"/>
              </a:rPr>
              <a:t>And now you know what is </a:t>
            </a:r>
            <a:r>
              <a:rPr lang="en-GB" b="1" i="0" u="none" strike="noStrike" baseline="0">
                <a:solidFill>
                  <a:srgbClr val="7030A0"/>
                </a:solidFill>
                <a:latin typeface="Calibri" panose="020F0502020204030204" pitchFamily="34" charset="0"/>
              </a:rPr>
              <a:t>holding down</a:t>
            </a:r>
            <a:r>
              <a:rPr lang="en-GB" b="1">
                <a:solidFill>
                  <a:srgbClr val="7030A0"/>
                </a:solidFill>
                <a:latin typeface="Calibri" panose="020F0502020204030204" pitchFamily="34" charset="0"/>
              </a:rPr>
              <a:t> </a:t>
            </a:r>
            <a:r>
              <a:rPr lang="en-GB" i="0" u="none" strike="noStrike" baseline="0">
                <a:latin typeface="Calibri" panose="020F0502020204030204" pitchFamily="34" charset="0"/>
              </a:rPr>
              <a:t>(</a:t>
            </a:r>
            <a:r>
              <a:rPr lang="en-GB" i="0" u="none" strike="noStrike" baseline="0">
                <a:solidFill>
                  <a:srgbClr val="7030A0"/>
                </a:solidFill>
                <a:latin typeface="Calibri" panose="020F0502020204030204" pitchFamily="34" charset="0"/>
              </a:rPr>
              <a:t>suppressing</a:t>
            </a:r>
            <a:r>
              <a:rPr lang="en-GB" i="0" u="none" strike="noStrike" baseline="0">
                <a:latin typeface="Calibri" panose="020F0502020204030204" pitchFamily="34" charset="0"/>
              </a:rPr>
              <a:t>), that he may be revealed  in his time. </a:t>
            </a:r>
            <a:r>
              <a:rPr lang="en-GB" i="0" u="none" strike="noStrike" baseline="30000">
                <a:latin typeface="Calibri" panose="020F0502020204030204" pitchFamily="34" charset="0"/>
              </a:rPr>
              <a:t>7</a:t>
            </a:r>
            <a:r>
              <a:rPr lang="en-GB" i="0" u="none" strike="noStrike" baseline="0">
                <a:latin typeface="Calibri" panose="020F0502020204030204" pitchFamily="34" charset="0"/>
              </a:rPr>
              <a:t>  For the mystery of lawlessness is already at work.  But  the one who </a:t>
            </a:r>
            <a:r>
              <a:rPr lang="en-GB" b="1" i="0" u="none" strike="noStrike" baseline="0">
                <a:solidFill>
                  <a:srgbClr val="7030A0"/>
                </a:solidFill>
                <a:latin typeface="Calibri" panose="020F0502020204030204" pitchFamily="34" charset="0"/>
              </a:rPr>
              <a:t>holds down</a:t>
            </a:r>
            <a:r>
              <a:rPr lang="en-GB" i="0" u="none" strike="noStrike" baseline="0">
                <a:solidFill>
                  <a:srgbClr val="7030A0"/>
                </a:solidFill>
                <a:latin typeface="Calibri" panose="020F0502020204030204" pitchFamily="34" charset="0"/>
              </a:rPr>
              <a:t> </a:t>
            </a:r>
            <a:r>
              <a:rPr lang="en-GB" i="0" u="none" strike="noStrike" baseline="0">
                <a:latin typeface="Calibri" panose="020F0502020204030204" pitchFamily="34" charset="0"/>
              </a:rPr>
              <a:t>(</a:t>
            </a:r>
            <a:r>
              <a:rPr lang="en-GB" i="0" u="none" strike="noStrike" baseline="0">
                <a:solidFill>
                  <a:srgbClr val="7030A0"/>
                </a:solidFill>
                <a:latin typeface="Calibri" panose="020F0502020204030204" pitchFamily="34" charset="0"/>
              </a:rPr>
              <a:t>suppresses</a:t>
            </a:r>
            <a:r>
              <a:rPr lang="en-GB" i="0" u="none" strike="noStrike" baseline="0">
                <a:latin typeface="Calibri" panose="020F0502020204030204" pitchFamily="34" charset="0"/>
              </a:rPr>
              <a:t>) is to do so only for the present, until he is removed from the scene.  </a:t>
            </a:r>
            <a:r>
              <a:rPr lang="en-GB" i="0" u="none" strike="noStrike" baseline="30000">
                <a:latin typeface="Calibri" panose="020F0502020204030204" pitchFamily="34" charset="0"/>
              </a:rPr>
              <a:t>8</a:t>
            </a:r>
            <a:r>
              <a:rPr lang="en-GB" i="0" u="none" strike="noStrike" baseline="0">
                <a:latin typeface="Calibri" panose="020F0502020204030204" pitchFamily="34" charset="0"/>
              </a:rPr>
              <a:t> And then the lawless one will be revealed</a:t>
            </a:r>
            <a:r>
              <a:rPr lang="en-US" altLang="zh-CN" i="0" u="none" strike="noStrike" baseline="0">
                <a:latin typeface="Calibri" panose="020F0502020204030204" pitchFamily="34" charset="0"/>
              </a:rPr>
              <a:t>…</a:t>
            </a:r>
            <a:r>
              <a:rPr lang="en-GB" i="0" u="none" strike="noStrike" baseline="0">
                <a:latin typeface="Calibri" panose="020F0502020204030204" pitchFamily="34" charset="0"/>
              </a:rPr>
              <a:t>  </a:t>
            </a:r>
            <a:endParaRPr lang="en-GB" sz="4000"/>
          </a:p>
        </p:txBody>
      </p:sp>
    </p:spTree>
    <p:extLst>
      <p:ext uri="{BB962C8B-B14F-4D97-AF65-F5344CB8AC3E}">
        <p14:creationId xmlns:p14="http://schemas.microsoft.com/office/powerpoint/2010/main" val="32383377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667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en-GB" altLang="zh-CN" sz="2800" b="1" kern="1400" spc="-50">
                <a:solidFill>
                  <a:srgbClr val="0070C0"/>
                </a:solidFill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Romans 1</a:t>
            </a:r>
            <a:r>
              <a:rPr lang="en-US" altLang="zh-CN" sz="2800" b="1" kern="1400" spc="-50">
                <a:solidFill>
                  <a:srgbClr val="0070C0"/>
                </a:solidFill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:1</a:t>
            </a:r>
            <a:r>
              <a:rPr lang="en-US" altLang="zh-CN" sz="2800" b="1" kern="1400" spc="-50">
                <a:solidFill>
                  <a:srgbClr val="0070C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8</a:t>
            </a:r>
            <a:r>
              <a:rPr lang="en-US" altLang="zh-CN" sz="2800" b="1" kern="1400" spc="-50">
                <a:solidFill>
                  <a:srgbClr val="0070C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zh-CN" altLang="en-US" sz="2800" b="1" kern="1400" spc="-50">
                <a:solidFill>
                  <a:srgbClr val="0070C0"/>
                </a:solidFill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罗马</a:t>
            </a:r>
            <a:r>
              <a:rPr lang="zh-CN" sz="2800" b="1" kern="1400" spc="-50">
                <a:solidFill>
                  <a:srgbClr val="0070C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书</a:t>
            </a:r>
            <a:r>
              <a:rPr lang="en-US" altLang="zh-CN" sz="2800" b="1" kern="1400" spc="-50">
                <a:solidFill>
                  <a:srgbClr val="0070C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kern="1400" spc="-50">
                <a:solidFill>
                  <a:srgbClr val="0070C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1:1</a:t>
            </a:r>
            <a:r>
              <a:rPr lang="en-US" altLang="zh-CN" sz="2800" b="1" kern="1400" spc="-50">
                <a:solidFill>
                  <a:srgbClr val="0070C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8</a:t>
            </a:r>
            <a:endParaRPr lang="en-GB" sz="2800" b="1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4716"/>
            <a:ext cx="10515600" cy="5142247"/>
          </a:xfrm>
        </p:spPr>
        <p:txBody>
          <a:bodyPr>
            <a:normAutofit/>
          </a:bodyPr>
          <a:lstStyle/>
          <a:p>
            <a:pPr marL="0" indent="0">
              <a:lnSpc>
                <a:spcPts val="5000"/>
              </a:lnSpc>
              <a:buNone/>
            </a:pP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你们知道，所启示的首先是神的忿怒，向着人间一切不虔不义，因为人们不义，</a:t>
            </a:r>
            <a:r>
              <a:rPr lang="zh-CN" altLang="en-US" b="1">
                <a:solidFill>
                  <a:srgbClr val="0070C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压制真理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。</a:t>
            </a:r>
            <a:endParaRPr lang="en-GB" altLang="zh-CN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indent="0">
              <a:lnSpc>
                <a:spcPts val="5000"/>
              </a:lnSpc>
              <a:buNone/>
            </a:pPr>
            <a:endParaRPr lang="en-GB"/>
          </a:p>
          <a:p>
            <a:pPr marL="0" indent="0">
              <a:lnSpc>
                <a:spcPts val="4000"/>
              </a:lnSpc>
              <a:buNone/>
            </a:pPr>
            <a:r>
              <a:rPr lang="en-US" altLang="zh-CN" b="0" i="0" u="none" strike="noStrike" baseline="30000">
                <a:latin typeface="Calibri" panose="020F0502020204030204" pitchFamily="34" charset="0"/>
              </a:rPr>
              <a:t>18  </a:t>
            </a:r>
            <a:r>
              <a:rPr lang="en-GB" altLang="zh-CN">
                <a:latin typeface="Calibri" panose="020F0502020204030204" pitchFamily="34" charset="0"/>
              </a:rPr>
              <a:t>T</a:t>
            </a:r>
            <a:r>
              <a:rPr lang="en-GB" b="0" i="0" u="none" strike="noStrike" baseline="0">
                <a:latin typeface="Calibri" panose="020F0502020204030204" pitchFamily="34" charset="0"/>
              </a:rPr>
              <a:t>he wrath of God is indeed being revealed from heaven against every impiety and wickedness of those who </a:t>
            </a:r>
            <a:r>
              <a:rPr lang="en-GB" b="1" i="0" u="none" strike="noStrike" baseline="0">
                <a:solidFill>
                  <a:srgbClr val="0070C0"/>
                </a:solidFill>
                <a:latin typeface="Calibri" panose="020F0502020204030204" pitchFamily="34" charset="0"/>
              </a:rPr>
              <a:t>suppress</a:t>
            </a:r>
            <a:r>
              <a:rPr lang="en-GB" b="1" i="0" u="none" strike="noStrike" baseline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en-GB" b="1" i="0" u="none" strike="noStrike" baseline="0">
                <a:solidFill>
                  <a:srgbClr val="0070C0"/>
                </a:solidFill>
                <a:latin typeface="Calibri" panose="020F0502020204030204" pitchFamily="34" charset="0"/>
              </a:rPr>
              <a:t>the truth</a:t>
            </a:r>
            <a:r>
              <a:rPr lang="en-GB" b="0" i="0" u="none" strike="noStrike" baseline="0">
                <a:latin typeface="Calibri" panose="020F0502020204030204" pitchFamily="34" charset="0"/>
              </a:rPr>
              <a:t>.  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43862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667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en-GB" altLang="zh-CN" sz="28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 Thessalonians  </a:t>
            </a:r>
            <a:r>
              <a:rPr lang="en-US" altLang="zh-CN" sz="2800" kern="1400" spc="-5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2:</a:t>
            </a:r>
            <a:r>
              <a:rPr lang="en-US" altLang="zh-CN" sz="2800" kern="1400" spc="-50">
                <a:ea typeface="SimSun" panose="02010600030101010101" pitchFamily="2" charset="-122"/>
                <a:cs typeface="Times New Roman" panose="02020603050405020304" pitchFamily="18" charset="0"/>
              </a:rPr>
              <a:t>6-8</a:t>
            </a:r>
            <a:r>
              <a:rPr lang="en-US" altLang="zh-CN" sz="28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zh-CN" sz="28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帖撒罗尼迦后</a:t>
            </a:r>
            <a:r>
              <a:rPr lang="zh-CN" sz="28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书</a:t>
            </a:r>
            <a:r>
              <a:rPr lang="en-US" altLang="zh-CN" sz="28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2:</a:t>
            </a:r>
            <a:r>
              <a:rPr lang="en-US" altLang="zh-CN" sz="28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6-8</a:t>
            </a:r>
            <a:endParaRPr lang="en-GB" sz="28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1606" y="1034716"/>
            <a:ext cx="9724171" cy="5142247"/>
          </a:xfrm>
        </p:spPr>
        <p:txBody>
          <a:bodyPr>
            <a:normAutofit/>
          </a:bodyPr>
          <a:lstStyle/>
          <a:p>
            <a:pPr marL="0" indent="0">
              <a:lnSpc>
                <a:spcPts val="5000"/>
              </a:lnSpc>
              <a:buNone/>
            </a:pP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你们知道，现在</a:t>
            </a:r>
            <a:r>
              <a:rPr lang="zh-CN" altLang="en-US" b="1">
                <a:solidFill>
                  <a:srgbClr val="0070C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人们压制真理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，使他到了时辰就显露。因为那不法的奥秘已经发作；</a:t>
            </a:r>
            <a:r>
              <a:rPr lang="zh-CN" altLang="en-US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只是现在</a:t>
            </a:r>
            <a:r>
              <a:rPr lang="zh-CN" altLang="en-US" b="1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有那</a:t>
            </a:r>
            <a:r>
              <a:rPr lang="zh-CN" altLang="en-US" b="1">
                <a:solidFill>
                  <a:srgbClr val="C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压制真理的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，等到  </a:t>
            </a:r>
            <a:r>
              <a:rPr lang="zh-CN" altLang="en-US" b="1">
                <a:solidFill>
                  <a:srgbClr val="C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他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不再挡路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，那时，那不法者就要出现</a:t>
            </a:r>
            <a:r>
              <a:rPr lang="en-GB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……</a:t>
            </a:r>
          </a:p>
          <a:p>
            <a:pPr marL="0" indent="0">
              <a:buNone/>
            </a:pPr>
            <a:endParaRPr lang="en-GB"/>
          </a:p>
          <a:p>
            <a:pPr marL="0" indent="0">
              <a:lnSpc>
                <a:spcPts val="4000"/>
              </a:lnSpc>
              <a:buNone/>
            </a:pPr>
            <a:r>
              <a:rPr lang="en-US" altLang="zh-CN" b="0" i="0" u="none" strike="noStrike" baseline="30000">
                <a:latin typeface="Calibri" panose="020F0502020204030204" pitchFamily="34" charset="0"/>
              </a:rPr>
              <a:t>6  </a:t>
            </a:r>
            <a:r>
              <a:rPr lang="en-GB" b="0" i="0" u="none" strike="noStrike" baseline="0">
                <a:latin typeface="Calibri" panose="020F0502020204030204" pitchFamily="34" charset="0"/>
              </a:rPr>
              <a:t>And now you know </a:t>
            </a:r>
            <a:r>
              <a:rPr lang="en-GB" b="1" i="0" u="none" strike="noStrike" baseline="0">
                <a:solidFill>
                  <a:srgbClr val="0070C0"/>
                </a:solidFill>
                <a:latin typeface="Calibri" panose="020F0502020204030204" pitchFamily="34" charset="0"/>
              </a:rPr>
              <a:t>people are suppressing the truth</a:t>
            </a:r>
            <a:r>
              <a:rPr lang="en-GB" b="0" i="0" u="none" strike="noStrike" baseline="0">
                <a:latin typeface="Calibri" panose="020F0502020204030204" pitchFamily="34" charset="0"/>
              </a:rPr>
              <a:t>, that he may be revealed in his time. </a:t>
            </a:r>
            <a:r>
              <a:rPr lang="en-GB" b="0" i="0" u="none" strike="noStrike" baseline="30000">
                <a:latin typeface="Calibri" panose="020F0502020204030204" pitchFamily="34" charset="0"/>
              </a:rPr>
              <a:t>7</a:t>
            </a:r>
            <a:r>
              <a:rPr lang="en-GB" b="0" i="0" u="none" strike="noStrike" baseline="0">
                <a:latin typeface="Calibri" panose="020F0502020204030204" pitchFamily="34" charset="0"/>
              </a:rPr>
              <a:t>  For the mystery of lawlessness is already at work.  But </a:t>
            </a:r>
            <a:r>
              <a:rPr lang="en-GB" b="1" i="0" u="none" strike="noStrike" baseline="0">
                <a:solidFill>
                  <a:srgbClr val="C00000"/>
                </a:solidFill>
                <a:latin typeface="Calibri" panose="020F0502020204030204" pitchFamily="34" charset="0"/>
              </a:rPr>
              <a:t>the one who suppresses the truth </a:t>
            </a:r>
            <a:r>
              <a:rPr lang="en-GB" b="0" i="0" u="none" strike="noStrike" baseline="0">
                <a:latin typeface="Calibri" panose="020F0502020204030204" pitchFamily="34" charset="0"/>
              </a:rPr>
              <a:t>is to do so only for the present, until he is removed from the scene.  </a:t>
            </a:r>
            <a:r>
              <a:rPr lang="en-GB" b="0" i="0" u="none" strike="noStrike" baseline="30000">
                <a:latin typeface="Calibri" panose="020F0502020204030204" pitchFamily="34" charset="0"/>
              </a:rPr>
              <a:t>8</a:t>
            </a:r>
            <a:r>
              <a:rPr lang="en-GB" b="0" i="0" u="none" strike="noStrike" baseline="0">
                <a:latin typeface="Calibri" panose="020F0502020204030204" pitchFamily="34" charset="0"/>
              </a:rPr>
              <a:t> And then the lawless one will be revealed</a:t>
            </a:r>
            <a:r>
              <a:rPr lang="en-US" altLang="zh-CN" b="0" i="0" u="none" strike="noStrike" baseline="0">
                <a:latin typeface="Calibri" panose="020F0502020204030204" pitchFamily="34" charset="0"/>
              </a:rPr>
              <a:t>…</a:t>
            </a:r>
            <a:r>
              <a:rPr lang="en-GB" b="0" i="0" u="none" strike="noStrike" baseline="0">
                <a:latin typeface="Calibri" panose="020F0502020204030204" pitchFamily="34" charset="0"/>
              </a:rPr>
              <a:t> 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82794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8AC72-5E77-4B1D-A729-EE332CCAD4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317207"/>
          </a:xfrm>
        </p:spPr>
        <p:txBody>
          <a:bodyPr>
            <a:normAutofit/>
          </a:bodyPr>
          <a:lstStyle/>
          <a:p>
            <a:pPr>
              <a:lnSpc>
                <a:spcPts val="5000"/>
              </a:lnSpc>
            </a:pPr>
            <a:r>
              <a:rPr lang="zh-CN" altLang="en-US" sz="3600">
                <a:latin typeface="SimSun" panose="02010600030101010101" pitchFamily="2" charset="-122"/>
                <a:ea typeface="SimSun" panose="02010600030101010101" pitchFamily="2" charset="-122"/>
              </a:rPr>
              <a:t>是人们压制真理</a:t>
            </a:r>
            <a:br>
              <a:rPr lang="en-GB" altLang="zh-CN" sz="400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CN" altLang="en-US" sz="2800">
                <a:latin typeface="SimSun" panose="02010600030101010101" pitchFamily="2" charset="-122"/>
                <a:ea typeface="SimSun" panose="02010600030101010101" pitchFamily="2" charset="-122"/>
              </a:rPr>
              <a:t>而非真理拦住那不法者，对吗？</a:t>
            </a:r>
            <a:br>
              <a:rPr lang="en-GB" altLang="zh-CN" sz="4000">
                <a:latin typeface="SimSun" panose="02010600030101010101" pitchFamily="2" charset="-122"/>
                <a:ea typeface="SimSun" panose="02010600030101010101" pitchFamily="2" charset="-122"/>
              </a:rPr>
            </a:br>
            <a:br>
              <a:rPr lang="en-GB" altLang="zh-CN" sz="400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GB" altLang="zh-CN" sz="3600">
                <a:ea typeface="SimSun" panose="02010600030101010101" pitchFamily="2" charset="-122"/>
              </a:rPr>
              <a:t>People are suppressing the truth </a:t>
            </a:r>
            <a:br>
              <a:rPr lang="en-GB" altLang="zh-CN" sz="4000">
                <a:ea typeface="SimSun" panose="02010600030101010101" pitchFamily="2" charset="-122"/>
              </a:rPr>
            </a:br>
            <a:r>
              <a:rPr lang="en-GB" altLang="zh-CN" sz="2800">
                <a:ea typeface="SimSun" panose="02010600030101010101" pitchFamily="2" charset="-122"/>
              </a:rPr>
              <a:t>not the truth restraining the lawless one, is it?</a:t>
            </a:r>
            <a:endParaRPr lang="en-GB" sz="4000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642872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8AC72-5E77-4B1D-A729-EE332CCAD4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3600">
                <a:latin typeface="SimSun" panose="02010600030101010101" pitchFamily="2" charset="-122"/>
                <a:ea typeface="SimSun" panose="02010600030101010101" pitchFamily="2" charset="-122"/>
              </a:rPr>
              <a:t>上下文有提及人们压制真理吗</a:t>
            </a:r>
            <a:r>
              <a:rPr lang="en-GB" altLang="zh-CN" sz="3600">
                <a:latin typeface="SimSun" panose="02010600030101010101" pitchFamily="2" charset="-122"/>
                <a:ea typeface="SimSun" panose="02010600030101010101" pitchFamily="2" charset="-122"/>
              </a:rPr>
              <a:t>?</a:t>
            </a:r>
            <a:br>
              <a:rPr lang="en-GB" altLang="zh-CN" sz="3600">
                <a:latin typeface="SimSun" panose="02010600030101010101" pitchFamily="2" charset="-122"/>
                <a:ea typeface="SimSun" panose="02010600030101010101" pitchFamily="2" charset="-122"/>
              </a:rPr>
            </a:br>
            <a:br>
              <a:rPr lang="en-GB" altLang="zh-CN" sz="360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GB" altLang="zh-CN" sz="3600">
                <a:ea typeface="SimSun" panose="02010600030101010101" pitchFamily="2" charset="-122"/>
              </a:rPr>
              <a:t>Does the context speak of </a:t>
            </a:r>
            <a:br>
              <a:rPr lang="en-GB" altLang="zh-CN" sz="3600">
                <a:ea typeface="SimSun" panose="02010600030101010101" pitchFamily="2" charset="-122"/>
              </a:rPr>
            </a:br>
            <a:r>
              <a:rPr lang="en-GB" altLang="zh-CN" sz="3600">
                <a:ea typeface="SimSun" panose="02010600030101010101" pitchFamily="2" charset="-122"/>
              </a:rPr>
              <a:t>people suppressing the truth?</a:t>
            </a:r>
            <a:endParaRPr lang="en-GB" sz="3600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06241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667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en-GB" altLang="zh-CN" sz="24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 Thessalonians  </a:t>
            </a:r>
            <a:r>
              <a:rPr lang="en-US" altLang="zh-CN" sz="2400" kern="1400" spc="-5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2:</a:t>
            </a:r>
            <a:r>
              <a:rPr lang="en-US" altLang="zh-CN" sz="2400" kern="1400" spc="-50">
                <a:ea typeface="SimSun" panose="02010600030101010101" pitchFamily="2" charset="-122"/>
                <a:cs typeface="Times New Roman" panose="02020603050405020304" pitchFamily="18" charset="0"/>
              </a:rPr>
              <a:t>6-8    </a:t>
            </a:r>
            <a:r>
              <a:rPr lang="zh-CN" sz="24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帖撒罗尼迦后</a:t>
            </a:r>
            <a:r>
              <a:rPr lang="zh-CN" sz="24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书</a:t>
            </a:r>
            <a:r>
              <a:rPr lang="en-US" altLang="zh-CN" sz="24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4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2:</a:t>
            </a:r>
            <a:r>
              <a:rPr lang="en-US" altLang="zh-CN" sz="24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6-8</a:t>
            </a:r>
            <a:endParaRPr lang="en-GB" sz="24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1606" y="1034716"/>
            <a:ext cx="10096237" cy="5142247"/>
          </a:xfrm>
        </p:spPr>
        <p:txBody>
          <a:bodyPr/>
          <a:lstStyle/>
          <a:p>
            <a:pPr marL="0" indent="0">
              <a:lnSpc>
                <a:spcPts val="5000"/>
              </a:lnSpc>
              <a:buNone/>
            </a:pP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你们知道，现在</a:t>
            </a:r>
            <a:r>
              <a:rPr lang="zh-CN" altLang="en-US" b="1">
                <a:solidFill>
                  <a:srgbClr val="C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那拦住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他、不许他时辰未到就显露的是什么</a:t>
            </a:r>
            <a:r>
              <a:rPr lang="zh-CN" altLang="en-US" sz="16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 sz="16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6</a:t>
            </a:r>
            <a:r>
              <a:rPr lang="zh-CN" altLang="en-US" sz="16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。这不法之奥秘已经发作，</a:t>
            </a:r>
            <a:r>
              <a:rPr lang="zh-CN" altLang="en-US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只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等</a:t>
            </a:r>
            <a:r>
              <a:rPr lang="zh-CN" altLang="en-US" b="1">
                <a:solidFill>
                  <a:srgbClr val="C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那拦住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他的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不再挡路</a:t>
            </a:r>
            <a:r>
              <a:rPr lang="zh-CN" alt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7</a:t>
            </a:r>
            <a:r>
              <a:rPr lang="zh-CN" alt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，那时，那不法者就要出现</a:t>
            </a:r>
            <a:r>
              <a:rPr lang="zh-CN" alt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8a</a:t>
            </a:r>
            <a:r>
              <a:rPr lang="zh-CN" alt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r>
              <a:rPr lang="en-GB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……</a:t>
            </a:r>
          </a:p>
          <a:p>
            <a:pPr marL="0" indent="0">
              <a:buNone/>
            </a:pPr>
            <a:endParaRPr lang="en-GB"/>
          </a:p>
          <a:p>
            <a:pPr marL="0" indent="0">
              <a:lnSpc>
                <a:spcPts val="4000"/>
              </a:lnSpc>
              <a:buNone/>
            </a:pPr>
            <a:r>
              <a:rPr lang="en-US" altLang="zh-CN" b="0" i="0" u="none" strike="noStrike" baseline="30000">
                <a:latin typeface="Calibri" panose="020F0502020204030204" pitchFamily="34" charset="0"/>
              </a:rPr>
              <a:t>6  </a:t>
            </a:r>
            <a:r>
              <a:rPr lang="en-GB" b="0" i="0" u="none" strike="noStrike" baseline="0">
                <a:latin typeface="Calibri" panose="020F0502020204030204" pitchFamily="34" charset="0"/>
              </a:rPr>
              <a:t>And now you know what is </a:t>
            </a:r>
            <a:r>
              <a:rPr lang="en-GB" b="1" i="0" u="none" strike="noStrike" baseline="0">
                <a:solidFill>
                  <a:srgbClr val="C00000"/>
                </a:solidFill>
                <a:latin typeface="Calibri" panose="020F0502020204030204" pitchFamily="34" charset="0"/>
              </a:rPr>
              <a:t>restraining</a:t>
            </a:r>
            <a:r>
              <a:rPr lang="en-GB" b="0" i="0" u="none" strike="noStrike" baseline="0">
                <a:latin typeface="Calibri" panose="020F0502020204030204" pitchFamily="34" charset="0"/>
              </a:rPr>
              <a:t>, that he may be revealed         in his time. </a:t>
            </a:r>
            <a:r>
              <a:rPr lang="en-GB" b="0" i="0" u="none" strike="noStrike" baseline="30000">
                <a:latin typeface="Calibri" panose="020F0502020204030204" pitchFamily="34" charset="0"/>
              </a:rPr>
              <a:t>7</a:t>
            </a:r>
            <a:r>
              <a:rPr lang="en-GB" b="0" i="0" u="none" strike="noStrike" baseline="0">
                <a:latin typeface="Calibri" panose="020F0502020204030204" pitchFamily="34" charset="0"/>
              </a:rPr>
              <a:t>  For the mystery of lawlessness is already at work.  But  the one who </a:t>
            </a:r>
            <a:r>
              <a:rPr lang="en-GB" b="1" i="0" u="none" strike="noStrike" baseline="0">
                <a:solidFill>
                  <a:srgbClr val="C00000"/>
                </a:solidFill>
                <a:latin typeface="Calibri" panose="020F0502020204030204" pitchFamily="34" charset="0"/>
              </a:rPr>
              <a:t>restrains</a:t>
            </a:r>
            <a:r>
              <a:rPr lang="en-GB" b="0" i="0" u="none" strike="noStrike" baseline="0">
                <a:latin typeface="Calibri" panose="020F0502020204030204" pitchFamily="34" charset="0"/>
              </a:rPr>
              <a:t> is to do so only for the present, until he is removed from the scene.  </a:t>
            </a:r>
            <a:r>
              <a:rPr lang="en-GB" b="0" i="0" u="none" strike="noStrike" baseline="30000">
                <a:latin typeface="Calibri" panose="020F0502020204030204" pitchFamily="34" charset="0"/>
              </a:rPr>
              <a:t>8</a:t>
            </a:r>
            <a:r>
              <a:rPr lang="en-GB" b="0" i="0" u="none" strike="noStrike" baseline="0">
                <a:latin typeface="Calibri" panose="020F0502020204030204" pitchFamily="34" charset="0"/>
              </a:rPr>
              <a:t> And then the lawless one will be revealed</a:t>
            </a:r>
            <a:r>
              <a:rPr lang="en-US" altLang="zh-CN" b="0" i="0" u="none" strike="noStrike" baseline="0">
                <a:latin typeface="Calibri" panose="020F0502020204030204" pitchFamily="34" charset="0"/>
              </a:rPr>
              <a:t>…</a:t>
            </a:r>
            <a:r>
              <a:rPr lang="en-GB" b="0" i="0" u="none" strike="noStrike" baseline="0">
                <a:latin typeface="Calibri" panose="020F0502020204030204" pitchFamily="34" charset="0"/>
              </a:rPr>
              <a:t>  </a:t>
            </a:r>
            <a:r>
              <a:rPr lang="zh-CN" altLang="en-US" b="0" i="0" u="none" strike="noStrike" baseline="0">
                <a:latin typeface="Calibri" panose="020F0502020204030204" pitchFamily="34" charset="0"/>
              </a:rPr>
              <a:t>（</a:t>
            </a:r>
            <a:r>
              <a:rPr lang="en-US" altLang="zh-CN" b="0" i="0" u="none" strike="noStrike" baseline="0">
                <a:latin typeface="Calibri" panose="020F0502020204030204" pitchFamily="34" charset="0"/>
              </a:rPr>
              <a:t>NASB</a:t>
            </a:r>
            <a:r>
              <a:rPr lang="zh-CN" altLang="en-US" b="0" i="0" u="none" strike="noStrike" baseline="0">
                <a:latin typeface="Calibri" panose="020F0502020204030204" pitchFamily="34" charset="0"/>
              </a:rPr>
              <a:t>）</a:t>
            </a:r>
            <a:endParaRPr lang="en-GB" sz="4000"/>
          </a:p>
        </p:txBody>
      </p:sp>
    </p:spTree>
    <p:extLst>
      <p:ext uri="{BB962C8B-B14F-4D97-AF65-F5344CB8AC3E}">
        <p14:creationId xmlns:p14="http://schemas.microsoft.com/office/powerpoint/2010/main" val="13282613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667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en-GB" altLang="zh-CN" sz="28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 Thessalonians  </a:t>
            </a:r>
            <a:r>
              <a:rPr lang="en-US" altLang="zh-CN" sz="2800" kern="1400" spc="-5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2:</a:t>
            </a:r>
            <a:r>
              <a:rPr lang="en-US" altLang="zh-CN" sz="2800" kern="1400" spc="-50">
                <a:ea typeface="SimSun" panose="02010600030101010101" pitchFamily="2" charset="-122"/>
                <a:cs typeface="Times New Roman" panose="02020603050405020304" pitchFamily="18" charset="0"/>
              </a:rPr>
              <a:t>6-8</a:t>
            </a:r>
            <a:r>
              <a:rPr lang="en-US" altLang="zh-CN" sz="28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zh-CN" sz="28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帖撒罗尼迦后</a:t>
            </a:r>
            <a:r>
              <a:rPr lang="zh-CN" sz="28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书</a:t>
            </a:r>
            <a:r>
              <a:rPr lang="en-US" altLang="zh-CN" sz="28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2:</a:t>
            </a:r>
            <a:r>
              <a:rPr lang="en-US" altLang="zh-CN" sz="28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6-8</a:t>
            </a:r>
            <a:endParaRPr lang="en-GB" sz="28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8993" y="1034716"/>
            <a:ext cx="9944888" cy="5142247"/>
          </a:xfrm>
        </p:spPr>
        <p:txBody>
          <a:bodyPr>
            <a:normAutofit/>
          </a:bodyPr>
          <a:lstStyle/>
          <a:p>
            <a:pPr marL="0" indent="0">
              <a:lnSpc>
                <a:spcPts val="5000"/>
              </a:lnSpc>
              <a:buNone/>
            </a:pP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你们知道，现在那拦住的是什么，使他时辰到了就显露。因为那不法的奥秘已经发作；</a:t>
            </a:r>
            <a:r>
              <a:rPr lang="zh-CN" altLang="en-US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只是现在有一个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拦住的，等到他</a:t>
            </a:r>
            <a:r>
              <a:rPr lang="zh-CN" b="1">
                <a:solidFill>
                  <a:srgbClr val="C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不再挡路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，那时，那不法者就要出现</a:t>
            </a:r>
            <a:r>
              <a:rPr lang="en-GB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……</a:t>
            </a:r>
          </a:p>
          <a:p>
            <a:pPr marL="0" indent="0">
              <a:buNone/>
            </a:pPr>
            <a:endParaRPr lang="en-GB"/>
          </a:p>
          <a:p>
            <a:pPr marL="0" indent="0">
              <a:lnSpc>
                <a:spcPts val="4000"/>
              </a:lnSpc>
              <a:buNone/>
            </a:pPr>
            <a:r>
              <a:rPr lang="en-US" altLang="zh-CN" b="0" i="0" u="none" strike="noStrike" baseline="30000">
                <a:latin typeface="Calibri" panose="020F0502020204030204" pitchFamily="34" charset="0"/>
              </a:rPr>
              <a:t>6  </a:t>
            </a:r>
            <a:r>
              <a:rPr lang="en-GB" b="0" i="0" u="none" strike="noStrike" baseline="0">
                <a:latin typeface="Calibri" panose="020F0502020204030204" pitchFamily="34" charset="0"/>
              </a:rPr>
              <a:t>And now you know what is restraining, that he may be revealed in his time. </a:t>
            </a:r>
            <a:r>
              <a:rPr lang="en-GB" b="0" i="0" u="none" strike="noStrike" baseline="30000">
                <a:latin typeface="Calibri" panose="020F0502020204030204" pitchFamily="34" charset="0"/>
              </a:rPr>
              <a:t>7</a:t>
            </a:r>
            <a:r>
              <a:rPr lang="en-GB" b="0" i="0" u="none" strike="noStrike" baseline="0">
                <a:latin typeface="Calibri" panose="020F0502020204030204" pitchFamily="34" charset="0"/>
              </a:rPr>
              <a:t>  For the mystery of lawlessness is already at work.  But the one who restrains is to do so only for the present, until he is </a:t>
            </a:r>
            <a:r>
              <a:rPr lang="en-GB" b="1" i="0" u="none" strike="noStrike" baseline="0">
                <a:solidFill>
                  <a:srgbClr val="C00000"/>
                </a:solidFill>
                <a:latin typeface="Calibri" panose="020F0502020204030204" pitchFamily="34" charset="0"/>
              </a:rPr>
              <a:t>removed from the scene</a:t>
            </a:r>
            <a:r>
              <a:rPr lang="en-GB" b="0" i="0" u="none" strike="noStrike" baseline="0">
                <a:latin typeface="Calibri" panose="020F0502020204030204" pitchFamily="34" charset="0"/>
              </a:rPr>
              <a:t>.  </a:t>
            </a:r>
            <a:r>
              <a:rPr lang="en-GB" b="0" i="0" u="none" strike="noStrike" baseline="30000">
                <a:latin typeface="Calibri" panose="020F0502020204030204" pitchFamily="34" charset="0"/>
              </a:rPr>
              <a:t>8</a:t>
            </a:r>
            <a:r>
              <a:rPr lang="en-GB" b="0" i="0" u="none" strike="noStrike" baseline="0">
                <a:latin typeface="Calibri" panose="020F0502020204030204" pitchFamily="34" charset="0"/>
              </a:rPr>
              <a:t> And then the lawless one will be revealed</a:t>
            </a:r>
            <a:r>
              <a:rPr lang="en-US" altLang="zh-CN" b="0" i="0" u="none" strike="noStrike" baseline="0">
                <a:latin typeface="Calibri" panose="020F0502020204030204" pitchFamily="34" charset="0"/>
              </a:rPr>
              <a:t>…</a:t>
            </a:r>
            <a:r>
              <a:rPr lang="en-GB" b="0" i="0" u="none" strike="noStrike" baseline="0">
                <a:latin typeface="Calibri" panose="020F0502020204030204" pitchFamily="34" charset="0"/>
              </a:rPr>
              <a:t> 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54574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8AC72-5E77-4B1D-A729-EE332CCAD4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506393"/>
          </a:xfrm>
        </p:spPr>
        <p:txBody>
          <a:bodyPr>
            <a:normAutofit/>
          </a:bodyPr>
          <a:lstStyle/>
          <a:p>
            <a:pPr>
              <a:lnSpc>
                <a:spcPts val="5000"/>
              </a:lnSpc>
            </a:pPr>
            <a:r>
              <a:rPr lang="el-GR" sz="3600" b="0" i="0" u="none" strike="noStrike" baseline="0">
                <a:latin typeface="Segoe UI Semilight" panose="020B0402040204020203" pitchFamily="34" charset="0"/>
              </a:rPr>
              <a:t> ἐκ μέσου</a:t>
            </a:r>
            <a:br>
              <a:rPr lang="en-US" sz="3600" b="0" i="0" u="none" strike="noStrike" baseline="0">
                <a:latin typeface="Segoe UI Semilight" panose="020B0402040204020203" pitchFamily="34" charset="0"/>
              </a:rPr>
            </a:br>
            <a:br>
              <a:rPr lang="en-US" altLang="zh-CN" sz="360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CN" altLang="en-US" sz="3600">
                <a:latin typeface="SimSun" panose="02010600030101010101" pitchFamily="2" charset="-122"/>
                <a:ea typeface="SimSun" panose="02010600030101010101" pitchFamily="2" charset="-122"/>
              </a:rPr>
              <a:t>“不再挡路”这翻译对吗？</a:t>
            </a:r>
            <a:br>
              <a:rPr lang="en-GB" altLang="zh-CN" sz="360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GB" altLang="zh-CN" sz="3600">
                <a:ea typeface="SimSun" panose="02010600030101010101" pitchFamily="2" charset="-122"/>
              </a:rPr>
              <a:t>Is “ removed from the scene” a correct translation? </a:t>
            </a:r>
            <a:endParaRPr lang="en-GB" sz="3600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70734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667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en-GB" altLang="zh-CN" sz="2800" b="1" kern="1400" spc="-50">
                <a:solidFill>
                  <a:srgbClr val="00B050"/>
                </a:solidFill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 Corinthians 6</a:t>
            </a:r>
            <a:r>
              <a:rPr lang="en-US" altLang="zh-CN" sz="2800" b="1" kern="1400" spc="-50">
                <a:solidFill>
                  <a:srgbClr val="00B050"/>
                </a:solidFill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:17</a:t>
            </a:r>
            <a:r>
              <a:rPr lang="en-US" altLang="zh-CN" sz="2800" b="1" kern="1400" spc="-5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zh-CN" altLang="en-US" sz="2800" b="1" kern="1400" spc="-50">
                <a:solidFill>
                  <a:srgbClr val="00B050"/>
                </a:solidFill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林后</a:t>
            </a:r>
            <a:r>
              <a:rPr lang="en-US" altLang="zh-CN" sz="2800" b="1" kern="1400" spc="-50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kern="1400" spc="-50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6:17</a:t>
            </a:r>
            <a:endParaRPr lang="en-GB" sz="2800" b="1">
              <a:solidFill>
                <a:srgbClr val="00B05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4716"/>
            <a:ext cx="10515600" cy="5142247"/>
          </a:xfrm>
        </p:spPr>
        <p:txBody>
          <a:bodyPr>
            <a:normAutofit/>
          </a:bodyPr>
          <a:lstStyle/>
          <a:p>
            <a:pPr marL="0" indent="0">
              <a:lnSpc>
                <a:spcPts val="5000"/>
              </a:lnSpc>
              <a:buNone/>
            </a:pPr>
            <a:r>
              <a:rPr lang="en-US" altLang="zh-CN" b="0" i="0" u="none" strike="noStrike" baseline="30000">
                <a:latin typeface="Calibri" panose="020F0502020204030204" pitchFamily="34" charset="0"/>
              </a:rPr>
              <a:t>17 </a:t>
            </a:r>
            <a:r>
              <a:rPr lang="zh-CN" altLang="en-US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所以，主说：你们要赶快</a:t>
            </a:r>
            <a:r>
              <a:rPr lang="zh-CN" altLang="en-US" b="1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从</a:t>
            </a:r>
            <a:r>
              <a:rPr lang="zh-CN" altLang="en-US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他们</a:t>
            </a:r>
            <a:r>
              <a:rPr lang="zh-CN" altLang="en-US" b="1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中间出来</a:t>
            </a:r>
            <a:r>
              <a:rPr lang="zh-CN" altLang="en-US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，与他们分开，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不洁之物不可触摸；我就欢迎你们，</a:t>
            </a:r>
            <a:r>
              <a:rPr lang="en-US" altLang="zh-CN" b="0" i="0" u="none" strike="noStrike" baseline="30000">
                <a:latin typeface="Calibri" panose="020F0502020204030204" pitchFamily="34" charset="0"/>
              </a:rPr>
              <a:t>18  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就作你们的父，收你们作我的儿女。这是全能的主说的。</a:t>
            </a:r>
            <a:endParaRPr lang="en-GB" altLang="zh-CN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indent="0">
              <a:lnSpc>
                <a:spcPts val="5000"/>
              </a:lnSpc>
              <a:buNone/>
            </a:pPr>
            <a:endParaRPr lang="en-GB"/>
          </a:p>
          <a:p>
            <a:pPr marL="0" indent="0">
              <a:lnSpc>
                <a:spcPts val="4000"/>
              </a:lnSpc>
              <a:buNone/>
            </a:pPr>
            <a:r>
              <a:rPr lang="en-US" altLang="zh-CN" b="0" i="0" u="none" strike="noStrike" baseline="30000">
                <a:latin typeface="Calibri" panose="020F0502020204030204" pitchFamily="34" charset="0"/>
              </a:rPr>
              <a:t>17  </a:t>
            </a:r>
            <a:r>
              <a:rPr lang="en-GB" b="0" i="0" u="none" strike="noStrike" baseline="0">
                <a:latin typeface="Calibri" panose="020F0502020204030204" pitchFamily="34" charset="0"/>
              </a:rPr>
              <a:t>“</a:t>
            </a:r>
            <a:r>
              <a:rPr lang="en-GB" altLang="zh-CN">
                <a:latin typeface="Calibri" panose="020F0502020204030204" pitchFamily="34" charset="0"/>
              </a:rPr>
              <a:t>T</a:t>
            </a:r>
            <a:r>
              <a:rPr lang="en-GB" b="0" i="0" u="none" strike="noStrike" baseline="0">
                <a:latin typeface="Calibri" panose="020F0502020204030204" pitchFamily="34" charset="0"/>
              </a:rPr>
              <a:t>herefore, </a:t>
            </a:r>
            <a:r>
              <a:rPr lang="en-GB" b="1" i="0" u="none" strike="noStrike" baseline="0">
                <a:solidFill>
                  <a:srgbClr val="00B050"/>
                </a:solidFill>
                <a:latin typeface="Calibri" panose="020F0502020204030204" pitchFamily="34" charset="0"/>
              </a:rPr>
              <a:t>come forth from </a:t>
            </a:r>
            <a:r>
              <a:rPr lang="en-GB" b="0" i="0" u="none" strike="noStrike" baseline="0">
                <a:latin typeface="Calibri" panose="020F0502020204030204" pitchFamily="34" charset="0"/>
              </a:rPr>
              <a:t>them and be separate”, says the Lord, “and touch nothing unclean; then I will receive you, </a:t>
            </a:r>
            <a:r>
              <a:rPr lang="en-US" altLang="zh-CN" b="0" i="0" u="none" strike="noStrike" baseline="30000">
                <a:latin typeface="Calibri" panose="020F0502020204030204" pitchFamily="34" charset="0"/>
              </a:rPr>
              <a:t>18 </a:t>
            </a:r>
            <a:r>
              <a:rPr lang="en-GB" b="0" i="0" u="none" strike="noStrike" baseline="0">
                <a:latin typeface="Calibri" panose="020F0502020204030204" pitchFamily="34" charset="0"/>
              </a:rPr>
              <a:t>and I will be a father to you, and you shall be sons and daughters to me”, says the Lord Almighty.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5431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667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en-GB" altLang="zh-CN" sz="28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 Thessalonians  </a:t>
            </a:r>
            <a:r>
              <a:rPr lang="en-US" altLang="zh-CN" sz="2800" kern="1400" spc="-5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2:</a:t>
            </a:r>
            <a:r>
              <a:rPr lang="en-US" altLang="zh-CN" sz="2800" kern="1400" spc="-50">
                <a:ea typeface="SimSun" panose="02010600030101010101" pitchFamily="2" charset="-122"/>
                <a:cs typeface="Times New Roman" panose="02020603050405020304" pitchFamily="18" charset="0"/>
              </a:rPr>
              <a:t>6-8</a:t>
            </a:r>
            <a:r>
              <a:rPr lang="en-US" altLang="zh-CN" sz="28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zh-CN" sz="28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帖撒罗尼迦后</a:t>
            </a:r>
            <a:r>
              <a:rPr lang="zh-CN" sz="28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书</a:t>
            </a:r>
            <a:r>
              <a:rPr lang="en-US" altLang="zh-CN" sz="28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2:</a:t>
            </a:r>
            <a:r>
              <a:rPr lang="en-US" altLang="zh-CN" sz="28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6-8</a:t>
            </a:r>
            <a:endParaRPr lang="en-GB" sz="28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156" y="1034716"/>
            <a:ext cx="10077318" cy="5142247"/>
          </a:xfrm>
        </p:spPr>
        <p:txBody>
          <a:bodyPr>
            <a:normAutofit/>
          </a:bodyPr>
          <a:lstStyle/>
          <a:p>
            <a:pPr marL="0" indent="0">
              <a:lnSpc>
                <a:spcPts val="5000"/>
              </a:lnSpc>
              <a:buNone/>
            </a:pP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你们知道，现在那拦住的是什么，</a:t>
            </a:r>
            <a:r>
              <a:rPr lang="zh-CN" altLang="en-US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使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他时辰到了就显露。因为那不法的奥秘已经发作；</a:t>
            </a:r>
            <a:r>
              <a:rPr lang="zh-CN" altLang="en-US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只是</a:t>
            </a:r>
            <a:r>
              <a:rPr lang="zh-CN" altLang="en-US" b="1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现在有那</a:t>
            </a:r>
            <a:r>
              <a:rPr lang="zh-CN" altLang="en-US" b="1">
                <a:solidFill>
                  <a:srgbClr val="C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拦住的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，等到他</a:t>
            </a:r>
            <a:r>
              <a:rPr lang="zh-CN" altLang="en-US" b="1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从</a:t>
            </a:r>
            <a:r>
              <a:rPr lang="zh-CN" altLang="en-US" b="1">
                <a:solidFill>
                  <a:srgbClr val="00B05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中间出来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，那时，那不法者就要出现</a:t>
            </a:r>
            <a:r>
              <a:rPr lang="en-GB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…</a:t>
            </a:r>
          </a:p>
          <a:p>
            <a:pPr marL="0" indent="0">
              <a:buNone/>
            </a:pPr>
            <a:endParaRPr lang="en-GB"/>
          </a:p>
          <a:p>
            <a:pPr marL="0" indent="0">
              <a:lnSpc>
                <a:spcPts val="4000"/>
              </a:lnSpc>
              <a:buNone/>
            </a:pPr>
            <a:r>
              <a:rPr lang="en-US" altLang="zh-CN" b="0" i="0" u="none" strike="noStrike" baseline="30000">
                <a:latin typeface="Calibri" panose="020F0502020204030204" pitchFamily="34" charset="0"/>
              </a:rPr>
              <a:t>6  </a:t>
            </a:r>
            <a:r>
              <a:rPr lang="en-GB" b="0" i="0" u="none" strike="noStrike" baseline="0">
                <a:latin typeface="Calibri" panose="020F0502020204030204" pitchFamily="34" charset="0"/>
              </a:rPr>
              <a:t>And now you know what is restraining, that he may be revealed in his time. </a:t>
            </a:r>
            <a:r>
              <a:rPr lang="en-GB" b="0" i="0" u="none" strike="noStrike" baseline="30000">
                <a:latin typeface="Calibri" panose="020F0502020204030204" pitchFamily="34" charset="0"/>
              </a:rPr>
              <a:t>7</a:t>
            </a:r>
            <a:r>
              <a:rPr lang="en-GB" b="0" i="0" u="none" strike="noStrike" baseline="0">
                <a:latin typeface="Calibri" panose="020F0502020204030204" pitchFamily="34" charset="0"/>
              </a:rPr>
              <a:t>  For the mystery of lawlessness is already at work.  But </a:t>
            </a:r>
            <a:r>
              <a:rPr lang="en-GB" b="1" i="0" u="none" strike="noStrike" baseline="0">
                <a:solidFill>
                  <a:srgbClr val="C00000"/>
                </a:solidFill>
                <a:latin typeface="Calibri" panose="020F0502020204030204" pitchFamily="34" charset="0"/>
              </a:rPr>
              <a:t>the one who restrains</a:t>
            </a:r>
            <a:r>
              <a:rPr lang="en-GB" b="0" i="0" u="none" strike="noStrike" baseline="0">
                <a:latin typeface="Calibri" panose="020F0502020204030204" pitchFamily="34" charset="0"/>
              </a:rPr>
              <a:t> is to do so only for the present, until he </a:t>
            </a:r>
            <a:r>
              <a:rPr lang="en-GB" b="1" i="0" u="none" strike="noStrike" baseline="0">
                <a:solidFill>
                  <a:srgbClr val="00B050"/>
                </a:solidFill>
                <a:latin typeface="Calibri" panose="020F0502020204030204" pitchFamily="34" charset="0"/>
              </a:rPr>
              <a:t>comes forth from</a:t>
            </a:r>
            <a:r>
              <a:rPr lang="en-GB" i="0" u="none" strike="noStrike" baseline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GB" i="0" u="none" strike="noStrike" baseline="0">
                <a:latin typeface="Calibri" panose="020F0502020204030204" pitchFamily="34" charset="0"/>
              </a:rPr>
              <a:t>their</a:t>
            </a:r>
            <a:r>
              <a:rPr lang="en-GB" i="0" u="none" strike="noStrike" baseline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  <a:r>
              <a:rPr lang="en-GB" b="1" i="0" u="none" strike="noStrike" baseline="0">
                <a:solidFill>
                  <a:srgbClr val="00B050"/>
                </a:solidFill>
                <a:latin typeface="Calibri" panose="020F0502020204030204" pitchFamily="34" charset="0"/>
              </a:rPr>
              <a:t>midst</a:t>
            </a:r>
            <a:r>
              <a:rPr lang="en-GB" b="0" i="0" u="none" strike="noStrike" baseline="0">
                <a:latin typeface="Calibri" panose="020F0502020204030204" pitchFamily="34" charset="0"/>
              </a:rPr>
              <a:t>.  </a:t>
            </a:r>
            <a:r>
              <a:rPr lang="en-GB" b="0" i="0" u="none" strike="noStrike" baseline="30000">
                <a:latin typeface="Calibri" panose="020F0502020204030204" pitchFamily="34" charset="0"/>
              </a:rPr>
              <a:t>8</a:t>
            </a:r>
            <a:r>
              <a:rPr lang="en-GB" b="0" i="0" u="none" strike="noStrike" baseline="0">
                <a:latin typeface="Calibri" panose="020F0502020204030204" pitchFamily="34" charset="0"/>
              </a:rPr>
              <a:t> And then the lawless one will be revealed</a:t>
            </a:r>
            <a:r>
              <a:rPr lang="en-US" altLang="zh-CN" b="0" i="0" u="none" strike="noStrike" baseline="0">
                <a:latin typeface="Calibri" panose="020F0502020204030204" pitchFamily="34" charset="0"/>
              </a:rPr>
              <a:t>…</a:t>
            </a:r>
            <a:r>
              <a:rPr lang="en-GB" b="0" i="0" u="none" strike="noStrike" baseline="0">
                <a:latin typeface="Calibri" panose="020F0502020204030204" pitchFamily="34" charset="0"/>
              </a:rPr>
              <a:t> 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7707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667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en-GB" altLang="zh-CN" sz="28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 Thessalonians  </a:t>
            </a:r>
            <a:r>
              <a:rPr lang="en-US" altLang="zh-CN" sz="2800" kern="1400" spc="-5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2:</a:t>
            </a:r>
            <a:r>
              <a:rPr lang="en-US" altLang="zh-CN" sz="2800" kern="1400" spc="-50">
                <a:ea typeface="SimSun" panose="02010600030101010101" pitchFamily="2" charset="-122"/>
                <a:cs typeface="Times New Roman" panose="02020603050405020304" pitchFamily="18" charset="0"/>
              </a:rPr>
              <a:t>6-8</a:t>
            </a:r>
            <a:r>
              <a:rPr lang="en-US" altLang="zh-CN" sz="28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zh-CN" sz="28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帖撒罗尼迦后</a:t>
            </a:r>
            <a:r>
              <a:rPr lang="zh-CN" sz="28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书</a:t>
            </a:r>
            <a:r>
              <a:rPr lang="en-US" altLang="zh-CN" sz="28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2:</a:t>
            </a:r>
            <a:r>
              <a:rPr lang="en-US" altLang="zh-CN" sz="28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6-8</a:t>
            </a:r>
            <a:endParaRPr lang="en-GB" sz="28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237" y="971656"/>
            <a:ext cx="9774622" cy="5738148"/>
          </a:xfrm>
        </p:spPr>
        <p:txBody>
          <a:bodyPr>
            <a:noAutofit/>
          </a:bodyPr>
          <a:lstStyle/>
          <a:p>
            <a:pPr marL="0" indent="0">
              <a:lnSpc>
                <a:spcPts val="5000"/>
              </a:lnSpc>
              <a:buNone/>
            </a:pP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你们知道，现在</a:t>
            </a:r>
            <a:r>
              <a:rPr lang="zh-CN" altLang="en-US" b="1">
                <a:solidFill>
                  <a:srgbClr val="0070C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人们压制真理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，使他到了时辰就显露。因为那不法的奥秘已经发作；</a:t>
            </a:r>
            <a:r>
              <a:rPr lang="zh-CN" altLang="en-US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只是现在</a:t>
            </a:r>
            <a:r>
              <a:rPr lang="zh-CN" altLang="en-US" b="1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有那阻挡</a:t>
            </a:r>
            <a:r>
              <a:rPr lang="zh-CN" altLang="en-US" b="1">
                <a:solidFill>
                  <a:srgbClr val="C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压制真理的人的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，等到他</a:t>
            </a:r>
            <a:r>
              <a:rPr lang="zh-CN" altLang="en-US" b="1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从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他们</a:t>
            </a:r>
            <a:r>
              <a:rPr lang="zh-CN" altLang="en-US" b="1">
                <a:solidFill>
                  <a:srgbClr val="00B05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中间出来了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，那时，那不法者就要出现</a:t>
            </a:r>
            <a:r>
              <a:rPr lang="en-GB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……</a:t>
            </a:r>
          </a:p>
          <a:p>
            <a:pPr marL="0" indent="0">
              <a:lnSpc>
                <a:spcPts val="5000"/>
              </a:lnSpc>
              <a:buNone/>
            </a:pPr>
            <a:endParaRPr lang="en-GB" altLang="zh-CN">
              <a:effectLst/>
              <a:latin typeface="SimSun" panose="02010600030101010101" pitchFamily="2" charset="-122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indent="0">
              <a:lnSpc>
                <a:spcPts val="4000"/>
              </a:lnSpc>
              <a:buNone/>
            </a:pPr>
            <a:r>
              <a:rPr lang="en-US" altLang="zh-CN" b="0" i="0" u="none" strike="noStrike" baseline="30000">
                <a:latin typeface="Calibri" panose="020F0502020204030204" pitchFamily="34" charset="0"/>
              </a:rPr>
              <a:t>6  </a:t>
            </a:r>
            <a:r>
              <a:rPr lang="en-GB" b="0" i="0" u="none" strike="noStrike" baseline="0">
                <a:latin typeface="Calibri" panose="020F0502020204030204" pitchFamily="34" charset="0"/>
              </a:rPr>
              <a:t>And now you know </a:t>
            </a:r>
            <a:r>
              <a:rPr lang="en-GB" b="1" i="0" u="none" strike="noStrike" baseline="0">
                <a:solidFill>
                  <a:srgbClr val="0070C0"/>
                </a:solidFill>
                <a:latin typeface="Calibri" panose="020F0502020204030204" pitchFamily="34" charset="0"/>
              </a:rPr>
              <a:t>people are suppressing the truth</a:t>
            </a:r>
            <a:r>
              <a:rPr lang="en-GB" b="0" i="0" u="none" strike="noStrike" baseline="0">
                <a:latin typeface="Calibri" panose="020F0502020204030204" pitchFamily="34" charset="0"/>
              </a:rPr>
              <a:t>, that he may be revealed in his time. </a:t>
            </a:r>
            <a:r>
              <a:rPr lang="en-GB" b="0" i="0" u="none" strike="noStrike" baseline="30000">
                <a:latin typeface="Calibri" panose="020F0502020204030204" pitchFamily="34" charset="0"/>
              </a:rPr>
              <a:t>7</a:t>
            </a:r>
            <a:r>
              <a:rPr lang="en-GB" b="0" i="0" u="none" strike="noStrike" baseline="0">
                <a:latin typeface="Calibri" panose="020F0502020204030204" pitchFamily="34" charset="0"/>
              </a:rPr>
              <a:t>  For the mystery of lawlessness is already at work.  But </a:t>
            </a:r>
            <a:r>
              <a:rPr lang="en-GB" b="1" i="0" u="none" strike="noStrike" baseline="0">
                <a:solidFill>
                  <a:srgbClr val="C00000"/>
                </a:solidFill>
                <a:latin typeface="Calibri" panose="020F0502020204030204" pitchFamily="34" charset="0"/>
              </a:rPr>
              <a:t>the one who restrains those who suppress the truth </a:t>
            </a:r>
            <a:r>
              <a:rPr lang="en-GB" b="0" i="0" u="none" strike="noStrike" baseline="0">
                <a:latin typeface="Calibri" panose="020F0502020204030204" pitchFamily="34" charset="0"/>
              </a:rPr>
              <a:t>is to do so only for the present, until he </a:t>
            </a:r>
            <a:r>
              <a:rPr lang="en-GB" b="1">
                <a:solidFill>
                  <a:srgbClr val="00B050"/>
                </a:solidFill>
                <a:latin typeface="Calibri" panose="020F0502020204030204" pitchFamily="34" charset="0"/>
              </a:rPr>
              <a:t>comes forth </a:t>
            </a:r>
            <a:r>
              <a:rPr lang="en-GB" b="1" i="0" u="none" strike="noStrike" baseline="0">
                <a:solidFill>
                  <a:srgbClr val="00B050"/>
                </a:solidFill>
                <a:latin typeface="Calibri" panose="020F0502020204030204" pitchFamily="34" charset="0"/>
              </a:rPr>
              <a:t>from </a:t>
            </a:r>
            <a:r>
              <a:rPr lang="en-GB" i="0" u="none" strike="noStrike" baseline="0">
                <a:latin typeface="Calibri" panose="020F0502020204030204" pitchFamily="34" charset="0"/>
              </a:rPr>
              <a:t>their </a:t>
            </a:r>
            <a:r>
              <a:rPr lang="en-GB" b="1" i="0" u="none" strike="noStrike" baseline="0">
                <a:solidFill>
                  <a:srgbClr val="00B050"/>
                </a:solidFill>
                <a:latin typeface="Calibri" panose="020F0502020204030204" pitchFamily="34" charset="0"/>
              </a:rPr>
              <a:t>midst</a:t>
            </a:r>
            <a:r>
              <a:rPr lang="en-GB" b="0" i="0" u="none" strike="noStrike" baseline="0">
                <a:latin typeface="Calibri" panose="020F0502020204030204" pitchFamily="34" charset="0"/>
              </a:rPr>
              <a:t>.  </a:t>
            </a:r>
            <a:r>
              <a:rPr lang="en-GB" b="0" i="0" u="none" strike="noStrike" baseline="30000">
                <a:latin typeface="Calibri" panose="020F0502020204030204" pitchFamily="34" charset="0"/>
              </a:rPr>
              <a:t>8</a:t>
            </a:r>
            <a:r>
              <a:rPr lang="en-GB" b="0" i="0" u="none" strike="noStrike" baseline="0">
                <a:latin typeface="Calibri" panose="020F0502020204030204" pitchFamily="34" charset="0"/>
              </a:rPr>
              <a:t> And then the lawless one will be revealed</a:t>
            </a:r>
            <a:r>
              <a:rPr lang="en-US" altLang="zh-CN" b="0" i="0" u="none" strike="noStrike" baseline="0">
                <a:latin typeface="Calibri" panose="020F0502020204030204" pitchFamily="34" charset="0"/>
              </a:rPr>
              <a:t>…</a:t>
            </a:r>
            <a:r>
              <a:rPr lang="en-GB" b="0" i="0" u="none" strike="noStrike" baseline="0">
                <a:latin typeface="Calibri" panose="020F0502020204030204" pitchFamily="34" charset="0"/>
              </a:rPr>
              <a:t> 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84302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8AC72-5E77-4B1D-A729-EE332CCAD4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582068"/>
          </a:xfrm>
        </p:spPr>
        <p:txBody>
          <a:bodyPr>
            <a:normAutofit/>
          </a:bodyPr>
          <a:lstStyle/>
          <a:p>
            <a:pPr>
              <a:lnSpc>
                <a:spcPts val="4500"/>
              </a:lnSpc>
            </a:pPr>
            <a:r>
              <a:rPr lang="zh-CN" altLang="en-US" sz="3100">
                <a:latin typeface="SimSun" panose="02010600030101010101" pitchFamily="2" charset="-122"/>
                <a:ea typeface="SimSun" panose="02010600030101010101" pitchFamily="2" charset="-122"/>
              </a:rPr>
              <a:t>以上只是初步结果，而非结论</a:t>
            </a:r>
            <a:br>
              <a:rPr lang="en-GB" altLang="zh-CN" sz="310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CN" altLang="en-US" sz="3100">
                <a:latin typeface="SimSun" panose="02010600030101010101" pitchFamily="2" charset="-122"/>
                <a:ea typeface="SimSun" panose="02010600030101010101" pitchFamily="2" charset="-122"/>
              </a:rPr>
              <a:t>有待下回继续探讨</a:t>
            </a:r>
            <a:br>
              <a:rPr lang="en-GB" altLang="zh-CN" sz="3100">
                <a:latin typeface="SimSun" panose="02010600030101010101" pitchFamily="2" charset="-122"/>
                <a:ea typeface="SimSun" panose="02010600030101010101" pitchFamily="2" charset="-122"/>
              </a:rPr>
            </a:br>
            <a:br>
              <a:rPr lang="en-GB" altLang="zh-CN" sz="310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GB" altLang="zh-CN" sz="3100">
                <a:ea typeface="SimSun" panose="02010600030101010101" pitchFamily="2" charset="-122"/>
              </a:rPr>
              <a:t>The above are not </a:t>
            </a:r>
            <a:r>
              <a:rPr lang="en-US" altLang="zh-CN" sz="3100">
                <a:ea typeface="SimSun" panose="02010600030101010101" pitchFamily="2" charset="-122"/>
              </a:rPr>
              <a:t>final </a:t>
            </a:r>
            <a:r>
              <a:rPr lang="en-GB" altLang="zh-CN" sz="3100">
                <a:ea typeface="SimSun" panose="02010600030101010101" pitchFamily="2" charset="-122"/>
              </a:rPr>
              <a:t>conclusions,</a:t>
            </a:r>
            <a:br>
              <a:rPr lang="en-GB" altLang="zh-CN" sz="3100">
                <a:ea typeface="SimSun" panose="02010600030101010101" pitchFamily="2" charset="-122"/>
              </a:rPr>
            </a:br>
            <a:r>
              <a:rPr lang="en-GB" altLang="zh-CN" sz="3100">
                <a:ea typeface="SimSun" panose="02010600030101010101" pitchFamily="2" charset="-122"/>
              </a:rPr>
              <a:t>but preliminary results that await further investigation.</a:t>
            </a:r>
            <a:br>
              <a:rPr lang="en-GB" altLang="zh-CN" sz="3100">
                <a:ea typeface="SimSun" panose="02010600030101010101" pitchFamily="2" charset="-122"/>
              </a:rPr>
            </a:br>
            <a:endParaRPr lang="en-GB" sz="2800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550277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8763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8AC72-5E77-4B1D-A729-EE332CCAD4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51447"/>
          </a:xfrm>
        </p:spPr>
        <p:txBody>
          <a:bodyPr>
            <a:normAutofit/>
          </a:bodyPr>
          <a:lstStyle/>
          <a:p>
            <a:pPr>
              <a:lnSpc>
                <a:spcPts val="4500"/>
              </a:lnSpc>
            </a:pPr>
            <a:r>
              <a:rPr lang="en-US" altLang="zh-CN" sz="3200">
                <a:latin typeface="SimSun" panose="02010600030101010101" pitchFamily="2" charset="-122"/>
                <a:ea typeface="SimSun" panose="02010600030101010101" pitchFamily="2" charset="-122"/>
              </a:rPr>
              <a:t>“</a:t>
            </a:r>
            <a:r>
              <a:rPr lang="zh-CN" altLang="en-US" sz="3200">
                <a:latin typeface="SimSun" panose="02010600030101010101" pitchFamily="2" charset="-122"/>
                <a:ea typeface="SimSun" panose="02010600030101010101" pitchFamily="2" charset="-122"/>
              </a:rPr>
              <a:t>那拦住的”是指什么？</a:t>
            </a:r>
            <a:br>
              <a:rPr lang="en-GB" altLang="zh-CN" sz="320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CN" altLang="en-US" sz="3200">
                <a:latin typeface="SimSun" panose="02010600030101010101" pitchFamily="2" charset="-122"/>
                <a:ea typeface="SimSun" panose="02010600030101010101" pitchFamily="2" charset="-122"/>
              </a:rPr>
              <a:t>是真理吗</a:t>
            </a:r>
            <a:r>
              <a:rPr lang="en-GB" altLang="zh-CN" sz="3200">
                <a:latin typeface="SimSun" panose="02010600030101010101" pitchFamily="2" charset="-122"/>
                <a:ea typeface="SimSun" panose="02010600030101010101" pitchFamily="2" charset="-122"/>
              </a:rPr>
              <a:t>? </a:t>
            </a:r>
            <a:r>
              <a:rPr lang="zh-CN" altLang="en-US" sz="3200">
                <a:latin typeface="SimSun" panose="02010600030101010101" pitchFamily="2" charset="-122"/>
                <a:ea typeface="SimSun" panose="02010600030101010101" pitchFamily="2" charset="-122"/>
              </a:rPr>
              <a:t>上下文有提及真理吗</a:t>
            </a:r>
            <a:r>
              <a:rPr lang="en-GB" altLang="zh-CN" sz="3200">
                <a:latin typeface="SimSun" panose="02010600030101010101" pitchFamily="2" charset="-122"/>
                <a:ea typeface="SimSun" panose="02010600030101010101" pitchFamily="2" charset="-122"/>
              </a:rPr>
              <a:t>?</a:t>
            </a:r>
            <a:br>
              <a:rPr lang="en-GB" altLang="zh-CN" sz="3200">
                <a:latin typeface="SimSun" panose="02010600030101010101" pitchFamily="2" charset="-122"/>
                <a:ea typeface="SimSun" panose="02010600030101010101" pitchFamily="2" charset="-122"/>
              </a:rPr>
            </a:br>
            <a:br>
              <a:rPr lang="en-GB" altLang="zh-CN" sz="320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GB" altLang="zh-CN" sz="3200">
                <a:ea typeface="SimSun" panose="02010600030101010101" pitchFamily="2" charset="-122"/>
              </a:rPr>
              <a:t>What is restraining? </a:t>
            </a:r>
            <a:br>
              <a:rPr lang="en-GB" altLang="zh-CN" sz="3200">
                <a:ea typeface="SimSun" panose="02010600030101010101" pitchFamily="2" charset="-122"/>
              </a:rPr>
            </a:br>
            <a:r>
              <a:rPr lang="en-GB" altLang="zh-CN" sz="3200">
                <a:ea typeface="SimSun" panose="02010600030101010101" pitchFamily="2" charset="-122"/>
              </a:rPr>
              <a:t>Is it t</a:t>
            </a:r>
            <a:r>
              <a:rPr lang="en-GB" altLang="zh-CN" sz="3200"/>
              <a:t>he truth?  </a:t>
            </a:r>
            <a:r>
              <a:rPr lang="en-GB" altLang="zh-CN" sz="3200">
                <a:ea typeface="SimSun" panose="02010600030101010101" pitchFamily="2" charset="-122"/>
              </a:rPr>
              <a:t>Does the context speak of the truth?</a:t>
            </a:r>
            <a:endParaRPr lang="en-GB" sz="320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097256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667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en-GB" altLang="zh-CN" sz="28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 Thessalonians  </a:t>
            </a:r>
            <a:r>
              <a:rPr lang="en-US" altLang="zh-CN" sz="2800" kern="1400" spc="-5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2:</a:t>
            </a:r>
            <a:r>
              <a:rPr lang="en-US" altLang="zh-CN" sz="2800" kern="1400" spc="-50">
                <a:ea typeface="SimSun" panose="02010600030101010101" pitchFamily="2" charset="-122"/>
                <a:cs typeface="Times New Roman" panose="02020603050405020304" pitchFamily="18" charset="0"/>
              </a:rPr>
              <a:t>6-8    </a:t>
            </a:r>
            <a:r>
              <a:rPr lang="zh-CN" sz="28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帖撒罗尼迦后</a:t>
            </a:r>
            <a:r>
              <a:rPr lang="zh-CN" sz="28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书</a:t>
            </a:r>
            <a:r>
              <a:rPr lang="en-US" altLang="zh-CN" sz="28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2:</a:t>
            </a:r>
            <a:r>
              <a:rPr lang="en-US" altLang="zh-CN" sz="28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6-8</a:t>
            </a:r>
            <a:endParaRPr lang="en-GB" sz="28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7462" y="1034716"/>
            <a:ext cx="10026869" cy="5142247"/>
          </a:xfrm>
        </p:spPr>
        <p:txBody>
          <a:bodyPr/>
          <a:lstStyle/>
          <a:p>
            <a:pPr marL="0" indent="0">
              <a:lnSpc>
                <a:spcPts val="5000"/>
              </a:lnSpc>
              <a:buNone/>
            </a:pP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你们知道，现在</a:t>
            </a:r>
            <a:r>
              <a:rPr lang="zh-CN" altLang="en-US">
                <a:solidFill>
                  <a:srgbClr val="C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那拦住他的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是什么，使他时辰到了就显露</a:t>
            </a:r>
            <a:r>
              <a:rPr lang="zh-CN" alt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6</a:t>
            </a:r>
            <a:r>
              <a:rPr lang="zh-CN" alt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。因为那不法的奥秘已经发作；</a:t>
            </a:r>
            <a:r>
              <a:rPr lang="zh-CN" altLang="en-US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只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等</a:t>
            </a:r>
            <a:r>
              <a:rPr lang="zh-CN" altLang="en-US">
                <a:solidFill>
                  <a:srgbClr val="C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那拦住他的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不再挡路</a:t>
            </a:r>
            <a:r>
              <a:rPr lang="zh-CN" alt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7</a:t>
            </a:r>
            <a:r>
              <a:rPr lang="zh-CN" alt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， 那时，那不法者就要出现</a:t>
            </a:r>
            <a:r>
              <a:rPr lang="zh-CN" alt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8a</a:t>
            </a:r>
            <a:r>
              <a:rPr lang="zh-CN" alt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r>
              <a:rPr lang="en-GB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……</a:t>
            </a:r>
          </a:p>
          <a:p>
            <a:pPr marL="0" indent="0">
              <a:buNone/>
            </a:pPr>
            <a:endParaRPr lang="en-GB"/>
          </a:p>
          <a:p>
            <a:pPr marL="0" indent="0">
              <a:lnSpc>
                <a:spcPts val="5000"/>
              </a:lnSpc>
              <a:buNone/>
            </a:pP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你们知道，现在</a:t>
            </a:r>
            <a:r>
              <a:rPr lang="zh-CN" altLang="en-US" b="1">
                <a:solidFill>
                  <a:srgbClr val="C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是</a:t>
            </a:r>
            <a:r>
              <a:rPr lang="zh-CN" altLang="en-US" b="1">
                <a:solidFill>
                  <a:srgbClr val="0070C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真理</a:t>
            </a:r>
            <a:r>
              <a:rPr lang="zh-CN" altLang="en-US" b="1">
                <a:solidFill>
                  <a:srgbClr val="C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拦住他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，使他时辰到了就显露</a:t>
            </a:r>
            <a:r>
              <a:rPr lang="zh-CN" alt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6</a:t>
            </a:r>
            <a:r>
              <a:rPr lang="zh-CN" alt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。因为那不法的奥秘已经发作；</a:t>
            </a:r>
            <a:r>
              <a:rPr lang="zh-CN" altLang="en-US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只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等</a:t>
            </a:r>
            <a:r>
              <a:rPr lang="zh-CN" altLang="en-US" b="1">
                <a:solidFill>
                  <a:srgbClr val="C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那拦住他的</a:t>
            </a:r>
            <a:r>
              <a:rPr lang="zh-CN" altLang="en-US" b="1">
                <a:solidFill>
                  <a:srgbClr val="0070C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真理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不再挡路</a:t>
            </a:r>
            <a:r>
              <a:rPr lang="zh-CN" alt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7</a:t>
            </a:r>
            <a:r>
              <a:rPr lang="zh-CN" alt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，那时，那不法者就要出现</a:t>
            </a:r>
            <a:r>
              <a:rPr lang="zh-CN" alt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8a</a:t>
            </a:r>
            <a:r>
              <a:rPr lang="zh-CN" alt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r>
              <a:rPr lang="en-GB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……</a:t>
            </a:r>
          </a:p>
        </p:txBody>
      </p:sp>
    </p:spTree>
    <p:extLst>
      <p:ext uri="{BB962C8B-B14F-4D97-AF65-F5344CB8AC3E}">
        <p14:creationId xmlns:p14="http://schemas.microsoft.com/office/powerpoint/2010/main" val="3750357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8D691-1458-438E-A188-88A5143F27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23250"/>
            <a:ext cx="9144000" cy="2387600"/>
          </a:xfrm>
        </p:spPr>
        <p:txBody>
          <a:bodyPr>
            <a:normAutofit/>
          </a:bodyPr>
          <a:lstStyle/>
          <a:p>
            <a:r>
              <a:rPr lang="zh-CN" altLang="en-US" sz="3200">
                <a:latin typeface="SimSun" panose="02010600030101010101" pitchFamily="2" charset="-122"/>
                <a:ea typeface="SimSun" panose="02010600030101010101" pitchFamily="2" charset="-122"/>
              </a:rPr>
              <a:t>圣经原文 和 准确翻译的重要性</a:t>
            </a:r>
            <a:br>
              <a:rPr lang="en-GB" altLang="zh-CN" sz="3200">
                <a:latin typeface="SimSun" panose="02010600030101010101" pitchFamily="2" charset="-122"/>
                <a:ea typeface="SimSun" panose="02010600030101010101" pitchFamily="2" charset="-122"/>
              </a:rPr>
            </a:br>
            <a:br>
              <a:rPr lang="en-GB" altLang="zh-CN" sz="320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US" altLang="zh-CN" sz="3200">
                <a:ea typeface="SimSun" panose="02010600030101010101" pitchFamily="2" charset="-122"/>
              </a:rPr>
              <a:t>Importance of Greek text &amp; precise translation</a:t>
            </a:r>
            <a:br>
              <a:rPr lang="en-GB" altLang="zh-CN" sz="3600">
                <a:latin typeface="SimSun" panose="02010600030101010101" pitchFamily="2" charset="-122"/>
                <a:ea typeface="SimSun" panose="02010600030101010101" pitchFamily="2" charset="-122"/>
              </a:rPr>
            </a:br>
            <a:endParaRPr lang="en-GB" sz="360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9334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8D691-1458-438E-A188-88A5143F27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23250"/>
            <a:ext cx="9144000" cy="2907304"/>
          </a:xfrm>
        </p:spPr>
        <p:txBody>
          <a:bodyPr>
            <a:normAutofit fontScale="90000"/>
          </a:bodyPr>
          <a:lstStyle/>
          <a:p>
            <a:pPr>
              <a:lnSpc>
                <a:spcPts val="4500"/>
              </a:lnSpc>
            </a:pPr>
            <a:r>
              <a:rPr lang="zh-CN" altLang="en-US" sz="3600">
                <a:latin typeface="SimSun" panose="02010600030101010101" pitchFamily="2" charset="-122"/>
                <a:ea typeface="SimSun" panose="02010600030101010101" pitchFamily="2" charset="-122"/>
              </a:rPr>
              <a:t>三句结构相同的话，</a:t>
            </a:r>
            <a:br>
              <a:rPr lang="en-GB" altLang="zh-CN" sz="360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CN" altLang="en-US" sz="3600">
                <a:latin typeface="SimSun" panose="02010600030101010101" pitchFamily="2" charset="-122"/>
                <a:ea typeface="SimSun" panose="02010600030101010101" pitchFamily="2" charset="-122"/>
              </a:rPr>
              <a:t>指的却是一件事和两类不同的人物</a:t>
            </a:r>
            <a:br>
              <a:rPr lang="en-GB" altLang="zh-CN" sz="3600">
                <a:latin typeface="SimSun" panose="02010600030101010101" pitchFamily="2" charset="-122"/>
                <a:ea typeface="SimSun" panose="02010600030101010101" pitchFamily="2" charset="-122"/>
              </a:rPr>
            </a:br>
            <a:br>
              <a:rPr lang="en-GB" altLang="zh-CN" sz="3600"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en-US" altLang="zh-CN" sz="3600">
                <a:ea typeface="SimSun" panose="02010600030101010101" pitchFamily="2" charset="-122"/>
              </a:rPr>
              <a:t>three phrases with same pattern point to </a:t>
            </a:r>
            <a:br>
              <a:rPr lang="en-US" altLang="zh-CN" sz="3600">
                <a:ea typeface="SimSun" panose="02010600030101010101" pitchFamily="2" charset="-122"/>
              </a:rPr>
            </a:br>
            <a:r>
              <a:rPr lang="en-US" altLang="zh-CN" sz="3600">
                <a:ea typeface="SimSun" panose="02010600030101010101" pitchFamily="2" charset="-122"/>
              </a:rPr>
              <a:t>one thing,  two different kinds of persons</a:t>
            </a:r>
            <a:br>
              <a:rPr lang="en-GB" altLang="zh-CN" sz="3600">
                <a:latin typeface="SimSun" panose="02010600030101010101" pitchFamily="2" charset="-122"/>
                <a:ea typeface="SimSun" panose="02010600030101010101" pitchFamily="2" charset="-122"/>
              </a:rPr>
            </a:br>
            <a:endParaRPr lang="en-GB" sz="360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13350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667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en-GB" altLang="zh-CN" sz="24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 Thessalonians  </a:t>
            </a:r>
            <a:r>
              <a:rPr lang="en-US" altLang="zh-CN" sz="2400" kern="1400" spc="-5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2:</a:t>
            </a:r>
            <a:r>
              <a:rPr lang="en-US" altLang="zh-CN" sz="2400" kern="1400" spc="-50">
                <a:ea typeface="SimSun" panose="02010600030101010101" pitchFamily="2" charset="-122"/>
                <a:cs typeface="Times New Roman" panose="02020603050405020304" pitchFamily="18" charset="0"/>
              </a:rPr>
              <a:t>6-8    </a:t>
            </a:r>
            <a:r>
              <a:rPr lang="zh-CN" sz="24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帖撒罗尼迦后</a:t>
            </a:r>
            <a:r>
              <a:rPr lang="zh-CN" sz="24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书</a:t>
            </a:r>
            <a:r>
              <a:rPr lang="en-US" altLang="zh-CN" sz="24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4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2:</a:t>
            </a:r>
            <a:r>
              <a:rPr lang="en-US" altLang="zh-CN" sz="24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6-8</a:t>
            </a:r>
            <a:endParaRPr lang="en-GB" sz="24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1606" y="1034716"/>
            <a:ext cx="10096237" cy="5142247"/>
          </a:xfrm>
        </p:spPr>
        <p:txBody>
          <a:bodyPr/>
          <a:lstStyle/>
          <a:p>
            <a:pPr marL="0" indent="0">
              <a:lnSpc>
                <a:spcPts val="5000"/>
              </a:lnSpc>
              <a:buNone/>
            </a:pP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你们知道，现在</a:t>
            </a:r>
            <a:r>
              <a:rPr lang="zh-CN" altLang="en-US" b="1">
                <a:solidFill>
                  <a:srgbClr val="C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那拦住的是什么（事）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，使他时辰到了就显露。  因为这不法之奥秘已经发作，</a:t>
            </a:r>
            <a:r>
              <a:rPr lang="zh-CN" altLang="en-US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只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等</a:t>
            </a:r>
            <a:r>
              <a:rPr lang="zh-CN" altLang="en-US" b="1">
                <a:solidFill>
                  <a:srgbClr val="C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那拦住的（人）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不再挡路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，那时，</a:t>
            </a:r>
            <a:r>
              <a:rPr lang="zh-CN" altLang="en-US" b="1">
                <a:solidFill>
                  <a:srgbClr val="C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那不法者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就要出现</a:t>
            </a:r>
            <a:r>
              <a:rPr lang="en-GB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……</a:t>
            </a:r>
          </a:p>
          <a:p>
            <a:pPr marL="0" indent="0">
              <a:buNone/>
            </a:pPr>
            <a:endParaRPr lang="en-GB"/>
          </a:p>
          <a:p>
            <a:pPr marL="0" indent="0">
              <a:lnSpc>
                <a:spcPts val="4000"/>
              </a:lnSpc>
              <a:buNone/>
            </a:pPr>
            <a:r>
              <a:rPr lang="en-US" altLang="zh-CN" b="0" i="0" u="none" strike="noStrike" baseline="30000">
                <a:latin typeface="Calibri" panose="020F0502020204030204" pitchFamily="34" charset="0"/>
              </a:rPr>
              <a:t>6  </a:t>
            </a:r>
            <a:r>
              <a:rPr lang="en-GB" b="0" i="0" u="none" strike="noStrike" baseline="0">
                <a:latin typeface="Calibri" panose="020F0502020204030204" pitchFamily="34" charset="0"/>
              </a:rPr>
              <a:t>And now you know </a:t>
            </a:r>
            <a:r>
              <a:rPr lang="en-GB" b="1" i="0" u="none" strike="noStrike" baseline="0">
                <a:solidFill>
                  <a:srgbClr val="C00000"/>
                </a:solidFill>
                <a:latin typeface="Calibri" panose="020F0502020204030204" pitchFamily="34" charset="0"/>
              </a:rPr>
              <a:t>what is restraining</a:t>
            </a:r>
            <a:r>
              <a:rPr lang="en-GB" b="0" i="0" u="none" strike="noStrike" baseline="0">
                <a:latin typeface="Calibri" panose="020F0502020204030204" pitchFamily="34" charset="0"/>
              </a:rPr>
              <a:t>, that he may be revealed         in his time. </a:t>
            </a:r>
            <a:r>
              <a:rPr lang="en-GB" b="0" i="0" u="none" strike="noStrike" baseline="30000">
                <a:latin typeface="Calibri" panose="020F0502020204030204" pitchFamily="34" charset="0"/>
              </a:rPr>
              <a:t>7</a:t>
            </a:r>
            <a:r>
              <a:rPr lang="en-GB" b="0" i="0" u="none" strike="noStrike" baseline="0">
                <a:latin typeface="Calibri" panose="020F0502020204030204" pitchFamily="34" charset="0"/>
              </a:rPr>
              <a:t>  </a:t>
            </a:r>
            <a:r>
              <a:rPr lang="en-GB" i="0" u="none" strike="noStrike" baseline="0">
                <a:latin typeface="Calibri" panose="020F0502020204030204" pitchFamily="34" charset="0"/>
              </a:rPr>
              <a:t>For</a:t>
            </a:r>
            <a:r>
              <a:rPr lang="en-GB" b="0" i="0" u="none" strike="noStrike" baseline="0">
                <a:latin typeface="Calibri" panose="020F0502020204030204" pitchFamily="34" charset="0"/>
              </a:rPr>
              <a:t> the mystery of lawlessness is already at work.  But  </a:t>
            </a:r>
            <a:r>
              <a:rPr lang="en-GB" b="1" i="0" u="none" strike="noStrike" baseline="0">
                <a:solidFill>
                  <a:srgbClr val="C00000"/>
                </a:solidFill>
                <a:latin typeface="Calibri" panose="020F0502020204030204" pitchFamily="34" charset="0"/>
              </a:rPr>
              <a:t>the one who restrains </a:t>
            </a:r>
            <a:r>
              <a:rPr lang="en-GB" b="0" i="0" u="none" strike="noStrike" baseline="0">
                <a:latin typeface="Calibri" panose="020F0502020204030204" pitchFamily="34" charset="0"/>
              </a:rPr>
              <a:t>is to do so only for the present, until he is removed from the scene.  </a:t>
            </a:r>
            <a:r>
              <a:rPr lang="en-GB" b="0" i="0" u="none" strike="noStrike" baseline="30000">
                <a:latin typeface="Calibri" panose="020F0502020204030204" pitchFamily="34" charset="0"/>
              </a:rPr>
              <a:t>8</a:t>
            </a:r>
            <a:r>
              <a:rPr lang="en-GB" b="0" i="0" u="none" strike="noStrike" baseline="0">
                <a:latin typeface="Calibri" panose="020F0502020204030204" pitchFamily="34" charset="0"/>
              </a:rPr>
              <a:t> And then </a:t>
            </a:r>
            <a:r>
              <a:rPr lang="en-GB" b="1" i="0" u="none" strike="noStrike" baseline="0">
                <a:solidFill>
                  <a:srgbClr val="C00000"/>
                </a:solidFill>
                <a:latin typeface="Calibri" panose="020F0502020204030204" pitchFamily="34" charset="0"/>
              </a:rPr>
              <a:t>the lawless one </a:t>
            </a:r>
            <a:r>
              <a:rPr lang="en-GB" b="0" i="0" u="none" strike="noStrike" baseline="0">
                <a:latin typeface="Calibri" panose="020F0502020204030204" pitchFamily="34" charset="0"/>
              </a:rPr>
              <a:t>will be revealed</a:t>
            </a:r>
            <a:r>
              <a:rPr lang="en-US" altLang="zh-CN" b="0" i="0" u="none" strike="noStrike" baseline="0">
                <a:latin typeface="Calibri" panose="020F0502020204030204" pitchFamily="34" charset="0"/>
              </a:rPr>
              <a:t>…</a:t>
            </a:r>
            <a:r>
              <a:rPr lang="en-GB" b="0" i="0" u="none" strike="noStrike" baseline="0">
                <a:latin typeface="Calibri" panose="020F0502020204030204" pitchFamily="34" charset="0"/>
              </a:rPr>
              <a:t>  </a:t>
            </a:r>
            <a:endParaRPr lang="en-GB" sz="4000"/>
          </a:p>
        </p:txBody>
      </p:sp>
    </p:spTree>
    <p:extLst>
      <p:ext uri="{BB962C8B-B14F-4D97-AF65-F5344CB8AC3E}">
        <p14:creationId xmlns:p14="http://schemas.microsoft.com/office/powerpoint/2010/main" val="1565258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667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en-GB" altLang="zh-CN" sz="28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 Thessalonians  </a:t>
            </a:r>
            <a:r>
              <a:rPr lang="en-US" altLang="zh-CN" sz="2800" kern="1400" spc="-5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2:</a:t>
            </a:r>
            <a:r>
              <a:rPr lang="en-US" altLang="zh-CN" sz="2800" kern="1400" spc="-50">
                <a:ea typeface="SimSun" panose="02010600030101010101" pitchFamily="2" charset="-122"/>
                <a:cs typeface="Times New Roman" panose="02020603050405020304" pitchFamily="18" charset="0"/>
              </a:rPr>
              <a:t>6-8    </a:t>
            </a:r>
            <a:r>
              <a:rPr lang="zh-CN" sz="28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帖撒罗尼迦后</a:t>
            </a:r>
            <a:r>
              <a:rPr lang="zh-CN" sz="28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书</a:t>
            </a:r>
            <a:r>
              <a:rPr lang="en-US" altLang="zh-CN" sz="28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2:</a:t>
            </a:r>
            <a:r>
              <a:rPr lang="en-US" altLang="zh-CN" sz="28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6-8</a:t>
            </a:r>
            <a:endParaRPr lang="en-GB" sz="28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8543" y="1034716"/>
            <a:ext cx="9862908" cy="5142247"/>
          </a:xfrm>
        </p:spPr>
        <p:txBody>
          <a:bodyPr/>
          <a:lstStyle/>
          <a:p>
            <a:pPr marL="0" indent="0">
              <a:lnSpc>
                <a:spcPts val="5000"/>
              </a:lnSpc>
              <a:buNone/>
            </a:pP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你们知道，现在</a:t>
            </a:r>
            <a:r>
              <a:rPr lang="zh-CN" altLang="en-US" b="1">
                <a:solidFill>
                  <a:srgbClr val="C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那拦住</a:t>
            </a:r>
            <a:r>
              <a:rPr lang="zh-CN" altLang="en-US" b="1">
                <a:solidFill>
                  <a:srgbClr val="0070C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他</a:t>
            </a:r>
            <a:r>
              <a:rPr lang="zh-CN" altLang="en-US" b="1">
                <a:solidFill>
                  <a:srgbClr val="C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的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是什么，</a:t>
            </a:r>
            <a:r>
              <a:rPr lang="zh-CN" altLang="en-US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使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他时辰到了就显露</a:t>
            </a:r>
            <a:r>
              <a:rPr lang="zh-CN" alt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6</a:t>
            </a:r>
            <a:r>
              <a:rPr lang="zh-CN" alt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。因为那不法的奥秘已经发作；</a:t>
            </a:r>
            <a:r>
              <a:rPr lang="zh-CN" altLang="en-US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只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等</a:t>
            </a:r>
            <a:r>
              <a:rPr lang="zh-CN" altLang="en-US" b="1">
                <a:solidFill>
                  <a:srgbClr val="C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那拦住</a:t>
            </a:r>
            <a:r>
              <a:rPr lang="zh-CN" altLang="en-US" b="1">
                <a:solidFill>
                  <a:srgbClr val="0070C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他</a:t>
            </a:r>
            <a:r>
              <a:rPr lang="zh-CN" altLang="en-US" b="1">
                <a:solidFill>
                  <a:srgbClr val="C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的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不再挡路</a:t>
            </a:r>
            <a:r>
              <a:rPr lang="zh-CN" alt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7</a:t>
            </a:r>
            <a:r>
              <a:rPr lang="zh-CN" alt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，那时，那不法者就要出现</a:t>
            </a:r>
            <a:r>
              <a:rPr lang="zh-CN" alt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8a</a:t>
            </a:r>
            <a:r>
              <a:rPr lang="zh-CN" alt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r>
              <a:rPr lang="en-GB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……</a:t>
            </a:r>
          </a:p>
          <a:p>
            <a:pPr marL="0" indent="0">
              <a:buNone/>
            </a:pPr>
            <a:endParaRPr lang="en-GB"/>
          </a:p>
          <a:p>
            <a:pPr marL="0" indent="0">
              <a:lnSpc>
                <a:spcPts val="4000"/>
              </a:lnSpc>
              <a:buNone/>
            </a:pPr>
            <a:r>
              <a:rPr lang="en-US" altLang="zh-CN" b="0" i="0" u="none" strike="noStrike" baseline="30000">
                <a:latin typeface="Calibri" panose="020F0502020204030204" pitchFamily="34" charset="0"/>
              </a:rPr>
              <a:t>6  </a:t>
            </a:r>
            <a:r>
              <a:rPr lang="en-GB" b="0" i="0" u="none" strike="noStrike" baseline="0">
                <a:latin typeface="Calibri" panose="020F0502020204030204" pitchFamily="34" charset="0"/>
              </a:rPr>
              <a:t>And now you know </a:t>
            </a:r>
            <a:r>
              <a:rPr lang="en-GB" b="1" i="0" u="none" strike="noStrike" baseline="0">
                <a:solidFill>
                  <a:srgbClr val="C00000"/>
                </a:solidFill>
                <a:latin typeface="Calibri" panose="020F0502020204030204" pitchFamily="34" charset="0"/>
              </a:rPr>
              <a:t>what is restraining</a:t>
            </a:r>
            <a:r>
              <a:rPr lang="en-GB" b="0" i="0" u="none" strike="noStrike" baseline="0">
                <a:latin typeface="Calibri" panose="020F0502020204030204" pitchFamily="34" charset="0"/>
              </a:rPr>
              <a:t>, that he may be revealed         in his time. </a:t>
            </a:r>
            <a:r>
              <a:rPr lang="en-GB" b="0" i="0" u="none" strike="noStrike" baseline="30000">
                <a:latin typeface="Calibri" panose="020F0502020204030204" pitchFamily="34" charset="0"/>
              </a:rPr>
              <a:t>7</a:t>
            </a:r>
            <a:r>
              <a:rPr lang="en-GB" b="0" i="0" u="none" strike="noStrike" baseline="0">
                <a:latin typeface="Calibri" panose="020F0502020204030204" pitchFamily="34" charset="0"/>
              </a:rPr>
              <a:t>  For the mystery of lawlessness is already at work.  But  </a:t>
            </a:r>
            <a:r>
              <a:rPr lang="en-GB" b="1" i="0" u="none" strike="noStrike" baseline="0">
                <a:solidFill>
                  <a:srgbClr val="C00000"/>
                </a:solidFill>
                <a:latin typeface="Calibri" panose="020F0502020204030204" pitchFamily="34" charset="0"/>
              </a:rPr>
              <a:t>the one who restrains </a:t>
            </a:r>
            <a:r>
              <a:rPr lang="en-GB" b="0" i="0" u="none" strike="noStrike" baseline="0">
                <a:latin typeface="Calibri" panose="020F0502020204030204" pitchFamily="34" charset="0"/>
              </a:rPr>
              <a:t>is to do so only for the present, until he is removed from the scene.  </a:t>
            </a:r>
            <a:r>
              <a:rPr lang="en-GB" b="0" i="0" u="none" strike="noStrike" baseline="30000">
                <a:latin typeface="Calibri" panose="020F0502020204030204" pitchFamily="34" charset="0"/>
              </a:rPr>
              <a:t>8</a:t>
            </a:r>
            <a:r>
              <a:rPr lang="en-GB" b="0" i="0" u="none" strike="noStrike" baseline="0">
                <a:latin typeface="Calibri" panose="020F0502020204030204" pitchFamily="34" charset="0"/>
              </a:rPr>
              <a:t> And then the lawless one will be revealed</a:t>
            </a:r>
            <a:r>
              <a:rPr lang="en-US" altLang="zh-CN" b="0" i="0" u="none" strike="noStrike" baseline="0">
                <a:latin typeface="Calibri" panose="020F0502020204030204" pitchFamily="34" charset="0"/>
              </a:rPr>
              <a:t>…</a:t>
            </a:r>
            <a:r>
              <a:rPr lang="en-GB" b="0" i="0" u="none" strike="noStrike" baseline="0">
                <a:latin typeface="Calibri" panose="020F0502020204030204" pitchFamily="34" charset="0"/>
              </a:rPr>
              <a:t>  </a:t>
            </a:r>
            <a:endParaRPr lang="en-GB" sz="4000"/>
          </a:p>
        </p:txBody>
      </p:sp>
    </p:spTree>
    <p:extLst>
      <p:ext uri="{BB962C8B-B14F-4D97-AF65-F5344CB8AC3E}">
        <p14:creationId xmlns:p14="http://schemas.microsoft.com/office/powerpoint/2010/main" val="2175971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F0E3D-8FEB-4378-8472-EE741A697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6677"/>
            <a:ext cx="10515600" cy="597401"/>
          </a:xfrm>
        </p:spPr>
        <p:txBody>
          <a:bodyPr>
            <a:normAutofit/>
          </a:bodyPr>
          <a:lstStyle/>
          <a:p>
            <a:pPr algn="ctr"/>
            <a:r>
              <a:rPr lang="en-GB" altLang="zh-CN" sz="24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 Thessalonians  </a:t>
            </a:r>
            <a:r>
              <a:rPr lang="en-US" altLang="zh-CN" sz="2400" kern="1400" spc="-50"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2:</a:t>
            </a:r>
            <a:r>
              <a:rPr lang="en-US" altLang="zh-CN" sz="2400" kern="1400" spc="-50">
                <a:ea typeface="SimSun" panose="02010600030101010101" pitchFamily="2" charset="-122"/>
                <a:cs typeface="Times New Roman" panose="02020603050405020304" pitchFamily="18" charset="0"/>
              </a:rPr>
              <a:t>6-8    </a:t>
            </a:r>
            <a:r>
              <a:rPr lang="zh-CN" sz="2400" kern="1400" spc="-50">
                <a:effectLst/>
                <a:latin typeface="Calibri Light" panose="020F03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帖撒罗尼迦后</a:t>
            </a:r>
            <a:r>
              <a:rPr lang="zh-CN" sz="24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书</a:t>
            </a:r>
            <a:r>
              <a:rPr lang="en-US" altLang="zh-CN" sz="24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400" kern="1400" spc="-50">
                <a:effectLst/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2:</a:t>
            </a:r>
            <a:r>
              <a:rPr lang="en-US" altLang="zh-CN" sz="2400" kern="1400" spc="-50">
                <a:latin typeface="SimSun" panose="02010600030101010101" pitchFamily="2" charset="-122"/>
                <a:ea typeface="SimSun" panose="02010600030101010101" pitchFamily="2" charset="-122"/>
                <a:cs typeface="Times New Roman" panose="02020603050405020304" pitchFamily="18" charset="0"/>
              </a:rPr>
              <a:t>6-8</a:t>
            </a:r>
            <a:endParaRPr lang="en-GB" sz="24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5260E-2987-4F9D-9974-3148DDE5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1606" y="1034716"/>
            <a:ext cx="10096237" cy="5142247"/>
          </a:xfrm>
        </p:spPr>
        <p:txBody>
          <a:bodyPr/>
          <a:lstStyle/>
          <a:p>
            <a:pPr marL="0" indent="0">
              <a:lnSpc>
                <a:spcPts val="5000"/>
              </a:lnSpc>
              <a:buNone/>
            </a:pP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你们知道，现在</a:t>
            </a:r>
            <a:r>
              <a:rPr lang="zh-CN" altLang="en-US" b="1">
                <a:solidFill>
                  <a:srgbClr val="C0000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那拦住的是什么事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，使他时辰到了就显露</a:t>
            </a:r>
            <a:r>
              <a:rPr lang="zh-CN" altLang="en-US" sz="16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 sz="16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6</a:t>
            </a:r>
            <a:r>
              <a:rPr lang="zh-CN" altLang="en-US" sz="16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。 </a:t>
            </a:r>
            <a:r>
              <a:rPr lang="zh-CN" altLang="en-US" b="1">
                <a:solidFill>
                  <a:srgbClr val="00B0F0"/>
                </a:solidFill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因为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，这不法之奥秘已经发作，</a:t>
            </a:r>
            <a:r>
              <a:rPr lang="zh-CN" altLang="en-US"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只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等那拦住的</a:t>
            </a:r>
            <a:r>
              <a:rPr 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不再挡路</a:t>
            </a:r>
            <a:r>
              <a:rPr lang="zh-CN" alt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7</a:t>
            </a:r>
            <a:r>
              <a:rPr lang="zh-CN" alt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r>
              <a:rPr lang="zh-CN" altLang="en-US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，那时，那不法者就要出现</a:t>
            </a:r>
            <a:r>
              <a:rPr lang="zh-CN" alt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（</a:t>
            </a:r>
            <a:r>
              <a:rPr lang="en-US" altLang="zh-CN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8a</a:t>
            </a:r>
            <a:r>
              <a:rPr lang="zh-CN" altLang="en-US" sz="1800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）</a:t>
            </a:r>
            <a:r>
              <a:rPr lang="en-GB" altLang="zh-CN">
                <a:effectLst/>
                <a:latin typeface="SimSun" panose="02010600030101010101" pitchFamily="2" charset="-122"/>
                <a:ea typeface="SimSun" panose="02010600030101010101" pitchFamily="2" charset="-122"/>
                <a:cs typeface="Arial" panose="020B0604020202020204" pitchFamily="34" charset="0"/>
              </a:rPr>
              <a:t>……</a:t>
            </a:r>
          </a:p>
          <a:p>
            <a:pPr marL="0" indent="0">
              <a:buNone/>
            </a:pPr>
            <a:endParaRPr lang="en-GB"/>
          </a:p>
          <a:p>
            <a:pPr marL="0" indent="0">
              <a:lnSpc>
                <a:spcPts val="4000"/>
              </a:lnSpc>
              <a:buNone/>
            </a:pPr>
            <a:r>
              <a:rPr lang="en-US" altLang="zh-CN" b="0" i="0" u="none" strike="noStrike" baseline="30000">
                <a:latin typeface="Calibri" panose="020F0502020204030204" pitchFamily="34" charset="0"/>
              </a:rPr>
              <a:t>6  </a:t>
            </a:r>
            <a:r>
              <a:rPr lang="en-GB" b="0" i="0" u="none" strike="noStrike" baseline="0">
                <a:latin typeface="Calibri" panose="020F0502020204030204" pitchFamily="34" charset="0"/>
              </a:rPr>
              <a:t>And now you know </a:t>
            </a:r>
            <a:r>
              <a:rPr lang="en-GB" b="1" i="0" u="none" strike="noStrike" baseline="0">
                <a:solidFill>
                  <a:srgbClr val="C00000"/>
                </a:solidFill>
                <a:latin typeface="Calibri" panose="020F0502020204030204" pitchFamily="34" charset="0"/>
              </a:rPr>
              <a:t>what is restraining</a:t>
            </a:r>
            <a:r>
              <a:rPr lang="en-GB" b="0" i="0" u="none" strike="noStrike" baseline="0">
                <a:latin typeface="Calibri" panose="020F0502020204030204" pitchFamily="34" charset="0"/>
              </a:rPr>
              <a:t>, that he may be revealed         in his time. </a:t>
            </a:r>
            <a:r>
              <a:rPr lang="en-GB" b="0" i="0" u="none" strike="noStrike" baseline="30000">
                <a:latin typeface="Calibri" panose="020F0502020204030204" pitchFamily="34" charset="0"/>
              </a:rPr>
              <a:t>7</a:t>
            </a:r>
            <a:r>
              <a:rPr lang="en-GB" b="0" i="0" u="none" strike="noStrike" baseline="0">
                <a:latin typeface="Calibri" panose="020F0502020204030204" pitchFamily="34" charset="0"/>
              </a:rPr>
              <a:t>  </a:t>
            </a:r>
            <a:r>
              <a:rPr lang="en-GB" b="1" i="0" u="none" strike="noStrike" baseline="0">
                <a:solidFill>
                  <a:srgbClr val="00B0F0"/>
                </a:solidFill>
                <a:latin typeface="Calibri" panose="020F0502020204030204" pitchFamily="34" charset="0"/>
              </a:rPr>
              <a:t>For</a:t>
            </a:r>
            <a:r>
              <a:rPr lang="en-GB" b="0" i="0" u="none" strike="noStrike" baseline="0">
                <a:latin typeface="Calibri" panose="020F0502020204030204" pitchFamily="34" charset="0"/>
              </a:rPr>
              <a:t> the mystery of lawlessness is already at work.  But  </a:t>
            </a:r>
            <a:r>
              <a:rPr lang="en-GB" i="0" u="none" strike="noStrike" baseline="0">
                <a:latin typeface="Calibri" panose="020F0502020204030204" pitchFamily="34" charset="0"/>
              </a:rPr>
              <a:t>the one who restrains </a:t>
            </a:r>
            <a:r>
              <a:rPr lang="en-GB" b="0" i="0" u="none" strike="noStrike" baseline="0">
                <a:latin typeface="Calibri" panose="020F0502020204030204" pitchFamily="34" charset="0"/>
              </a:rPr>
              <a:t>is to do so only for the present, until he is removed from the scene.  </a:t>
            </a:r>
            <a:r>
              <a:rPr lang="en-GB" b="0" i="0" u="none" strike="noStrike" baseline="30000">
                <a:latin typeface="Calibri" panose="020F0502020204030204" pitchFamily="34" charset="0"/>
              </a:rPr>
              <a:t>8</a:t>
            </a:r>
            <a:r>
              <a:rPr lang="en-GB" b="0" i="0" u="none" strike="noStrike" baseline="0">
                <a:latin typeface="Calibri" panose="020F0502020204030204" pitchFamily="34" charset="0"/>
              </a:rPr>
              <a:t> And then </a:t>
            </a:r>
            <a:r>
              <a:rPr lang="en-GB" i="0" u="none" strike="noStrike" baseline="0">
                <a:latin typeface="Calibri" panose="020F0502020204030204" pitchFamily="34" charset="0"/>
              </a:rPr>
              <a:t>the lawless one </a:t>
            </a:r>
            <a:r>
              <a:rPr lang="en-GB" b="0" i="0" u="none" strike="noStrike" baseline="0">
                <a:latin typeface="Calibri" panose="020F0502020204030204" pitchFamily="34" charset="0"/>
              </a:rPr>
              <a:t>will be revealed</a:t>
            </a:r>
            <a:r>
              <a:rPr lang="en-US" altLang="zh-CN" b="0" i="0" u="none" strike="noStrike" baseline="0">
                <a:latin typeface="Calibri" panose="020F0502020204030204" pitchFamily="34" charset="0"/>
              </a:rPr>
              <a:t>…</a:t>
            </a:r>
            <a:r>
              <a:rPr lang="en-GB" b="0" i="0" u="none" strike="noStrike" baseline="0">
                <a:latin typeface="Calibri" panose="020F0502020204030204" pitchFamily="34" charset="0"/>
              </a:rPr>
              <a:t>  </a:t>
            </a:r>
            <a:endParaRPr lang="en-GB" sz="4000"/>
          </a:p>
        </p:txBody>
      </p:sp>
    </p:spTree>
    <p:extLst>
      <p:ext uri="{BB962C8B-B14F-4D97-AF65-F5344CB8AC3E}">
        <p14:creationId xmlns:p14="http://schemas.microsoft.com/office/powerpoint/2010/main" val="3774650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1447</TotalTime>
  <Words>2554</Words>
  <Application>Microsoft Office PowerPoint</Application>
  <PresentationFormat>Widescreen</PresentationFormat>
  <Paragraphs>73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等线 Light</vt:lpstr>
      <vt:lpstr>SimSun</vt:lpstr>
      <vt:lpstr>Arial</vt:lpstr>
      <vt:lpstr>Calibri</vt:lpstr>
      <vt:lpstr>Calibri Light</vt:lpstr>
      <vt:lpstr>Segoe UI Semilight</vt:lpstr>
      <vt:lpstr>Office Theme</vt:lpstr>
      <vt:lpstr>2020.12.17</vt:lpstr>
      <vt:lpstr>2 Thessalonians  2:6-8    帖撒罗尼迦后书 2:6-8</vt:lpstr>
      <vt:lpstr>“那拦住的”是指什么？ 是真理吗? 上下文有提及真理吗?  What is restraining?  Is it the truth?  Does the context speak of the truth?</vt:lpstr>
      <vt:lpstr>2 Thessalonians  2:6-8    帖撒罗尼迦后书 2:6-8</vt:lpstr>
      <vt:lpstr>圣经原文 和 准确翻译的重要性  Importance of Greek text &amp; precise translation </vt:lpstr>
      <vt:lpstr>三句结构相同的话， 指的却是一件事和两类不同的人物  three phrases with same pattern point to  one thing,  two different kinds of persons </vt:lpstr>
      <vt:lpstr>2 Thessalonians  2:6-8    帖撒罗尼迦后书 2:6-8</vt:lpstr>
      <vt:lpstr>2 Thessalonians  2:6-8    帖撒罗尼迦后书 2:6-8</vt:lpstr>
      <vt:lpstr>2 Thessalonians  2:6-8    帖撒罗尼迦后书 2:6-8</vt:lpstr>
      <vt:lpstr>2 Thessalonians  2:6-8    帖撒罗尼迦后书 2:6-8</vt:lpstr>
      <vt:lpstr>2 Thessalonians  2:6-8    帖撒罗尼迦后书 2:6-8</vt:lpstr>
      <vt:lpstr>2 Thessalonians  2:6-8    帖撒罗尼迦后书 2:6-8</vt:lpstr>
      <vt:lpstr>2 Thessalonians  2:6-8    帖撒罗尼迦后书 2:6-8</vt:lpstr>
      <vt:lpstr>Κατέχω  “拦阻”“压制”两个翻译都对，都通  Both “restrain” and “holds down” or “suppress”  are correct translations </vt:lpstr>
      <vt:lpstr>2 Thessalonians  2:6-8    帖撒罗尼迦后书 2:6-8</vt:lpstr>
      <vt:lpstr>Romans 1:18  罗马书 1:18</vt:lpstr>
      <vt:lpstr>2 Thessalonians  2:6-8  帖撒罗尼迦后书 2:6-8</vt:lpstr>
      <vt:lpstr>是人们压制真理 而非真理拦住那不法者，对吗？  People are suppressing the truth  not the truth restraining the lawless one, is it?</vt:lpstr>
      <vt:lpstr>上下文有提及人们压制真理吗?  Does the context speak of  people suppressing the truth?</vt:lpstr>
      <vt:lpstr>2 Thessalonians  2:6-8  帖撒罗尼迦后书 2:6-8</vt:lpstr>
      <vt:lpstr> ἐκ μέσου  “不再挡路”这翻译对吗？ Is “ removed from the scene” a correct translation? </vt:lpstr>
      <vt:lpstr>2 Corinthians 6:17  林后 6:17</vt:lpstr>
      <vt:lpstr>2 Thessalonians  2:6-8  帖撒罗尼迦后书 2:6-8</vt:lpstr>
      <vt:lpstr>2 Thessalonians  2:6-8  帖撒罗尼迦后书 2:6-8</vt:lpstr>
      <vt:lpstr>以上只是初步结果，而非结论 有待下回继续探讨  The above are not final conclusions, but preliminary results that await further investigation.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KAHANG</dc:creator>
  <cp:lastModifiedBy>KAHANG</cp:lastModifiedBy>
  <cp:revision>79</cp:revision>
  <dcterms:created xsi:type="dcterms:W3CDTF">2020-12-09T07:20:47Z</dcterms:created>
  <dcterms:modified xsi:type="dcterms:W3CDTF">2020-12-17T15:15:31Z</dcterms:modified>
</cp:coreProperties>
</file>